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1" r:id="rId5"/>
  </p:sldMasterIdLst>
  <p:notesMasterIdLst>
    <p:notesMasterId r:id="rId29"/>
  </p:notesMasterIdLst>
  <p:handoutMasterIdLst>
    <p:handoutMasterId r:id="rId30"/>
  </p:handoutMasterIdLst>
  <p:sldIdLst>
    <p:sldId id="258" r:id="rId6"/>
    <p:sldId id="259" r:id="rId7"/>
    <p:sldId id="275" r:id="rId8"/>
    <p:sldId id="260" r:id="rId9"/>
    <p:sldId id="261" r:id="rId10"/>
    <p:sldId id="288" r:id="rId11"/>
    <p:sldId id="262" r:id="rId12"/>
    <p:sldId id="263" r:id="rId13"/>
    <p:sldId id="265" r:id="rId14"/>
    <p:sldId id="286" r:id="rId15"/>
    <p:sldId id="264" r:id="rId16"/>
    <p:sldId id="287" r:id="rId17"/>
    <p:sldId id="266" r:id="rId18"/>
    <p:sldId id="267" r:id="rId19"/>
    <p:sldId id="268" r:id="rId20"/>
    <p:sldId id="269" r:id="rId21"/>
    <p:sldId id="270" r:id="rId22"/>
    <p:sldId id="271" r:id="rId23"/>
    <p:sldId id="272" r:id="rId24"/>
    <p:sldId id="285" r:id="rId25"/>
    <p:sldId id="289" r:id="rId26"/>
    <p:sldId id="290" r:id="rId27"/>
    <p:sldId id="283" r:id="rId2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F3F73"/>
    <a:srgbClr val="008D3E"/>
    <a:srgbClr val="6E6E6E"/>
    <a:srgbClr val="9C0B00"/>
    <a:srgbClr val="999999"/>
    <a:srgbClr val="009FDA"/>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04" autoAdjust="0"/>
  </p:normalViewPr>
  <p:slideViewPr>
    <p:cSldViewPr>
      <p:cViewPr varScale="1">
        <p:scale>
          <a:sx n="86" d="100"/>
          <a:sy n="86" d="100"/>
        </p:scale>
        <p:origin x="138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376"/>
    </p:cViewPr>
  </p:sorterViewPr>
  <p:notesViewPr>
    <p:cSldViewPr>
      <p:cViewPr varScale="1">
        <p:scale>
          <a:sx n="90" d="100"/>
          <a:sy n="90" d="100"/>
        </p:scale>
        <p:origin x="-374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chreuders" userId="fb11fb41-4ab3-4839-a979-8dd57f00ffdf" providerId="ADAL" clId="{BC5D6754-F5D1-4123-B98E-790B5338B1D3}"/>
    <pc:docChg chg="modSld">
      <pc:chgData name="David Schreuders" userId="fb11fb41-4ab3-4839-a979-8dd57f00ffdf" providerId="ADAL" clId="{BC5D6754-F5D1-4123-B98E-790B5338B1D3}" dt="2024-07-10T16:51:17.346" v="0" actId="20577"/>
      <pc:docMkLst>
        <pc:docMk/>
      </pc:docMkLst>
      <pc:sldChg chg="modSp mod">
        <pc:chgData name="David Schreuders" userId="fb11fb41-4ab3-4839-a979-8dd57f00ffdf" providerId="ADAL" clId="{BC5D6754-F5D1-4123-B98E-790B5338B1D3}" dt="2024-07-10T16:51:17.346" v="0" actId="20577"/>
        <pc:sldMkLst>
          <pc:docMk/>
          <pc:sldMk cId="3698171641" sldId="275"/>
        </pc:sldMkLst>
        <pc:spChg chg="mod">
          <ac:chgData name="David Schreuders" userId="fb11fb41-4ab3-4839-a979-8dd57f00ffdf" providerId="ADAL" clId="{BC5D6754-F5D1-4123-B98E-790B5338B1D3}" dt="2024-07-10T16:51:17.346" v="0" actId="20577"/>
          <ac:spMkLst>
            <pc:docMk/>
            <pc:sldMk cId="3698171641" sldId="275"/>
            <ac:spMk id="4" creationId="{953810CB-66B8-DB0A-F22F-4C5F7E032CC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0.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Ervaren werkklimaat DJI</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barChart>
        <c:barDir val="bar"/>
        <c:grouping val="stacked"/>
        <c:varyColors val="0"/>
        <c:ser>
          <c:idx val="0"/>
          <c:order val="0"/>
          <c:tx>
            <c:strRef>
              <c:f>'J&amp;V DJI'!$R$3</c:f>
              <c:strCache>
                <c:ptCount val="1"/>
                <c:pt idx="0">
                  <c:v>Helemaal oneens</c:v>
                </c:pt>
              </c:strCache>
            </c:strRef>
          </c:tx>
          <c:spPr>
            <a:solidFill>
              <a:srgbClr val="C000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DJI'!$A$4:$A$8</c:f>
              <c:strCache>
                <c:ptCount val="5"/>
                <c:pt idx="0">
                  <c:v>In mijn werkomgeving voel ik me sociaal veilig</c:v>
                </c:pt>
                <c:pt idx="1">
                  <c:v>In mijn werkomgeving voel ik me respectvol behandeld</c:v>
                </c:pt>
                <c:pt idx="2">
                  <c:v>Ik voel me in mijn organisatie vrij om te zeggen wat ik vind, ook als mijn mening afwijkt van de meederheid</c:v>
                </c:pt>
                <c:pt idx="3">
                  <c:v>Ik voel me in mijn organisatie veilig om er iets van te zeggen als een collega of leidinggevende iets ongewenst doet of zegt</c:v>
                </c:pt>
                <c:pt idx="4">
                  <c:v>Totaal ervaren werkklimaat</c:v>
                </c:pt>
              </c:strCache>
            </c:strRef>
          </c:cat>
          <c:val>
            <c:numRef>
              <c:f>'J&amp;V DJI'!$R$4:$R$8</c:f>
              <c:numCache>
                <c:formatCode>0%</c:formatCode>
                <c:ptCount val="5"/>
                <c:pt idx="0">
                  <c:v>8.2795698924731181E-2</c:v>
                </c:pt>
                <c:pt idx="1">
                  <c:v>0.10010764262648009</c:v>
                </c:pt>
                <c:pt idx="2">
                  <c:v>0.12795698924731183</c:v>
                </c:pt>
                <c:pt idx="3">
                  <c:v>0.12513484358144553</c:v>
                </c:pt>
                <c:pt idx="4">
                  <c:v>0.10898815931108718</c:v>
                </c:pt>
              </c:numCache>
            </c:numRef>
          </c:val>
          <c:extLst>
            <c:ext xmlns:c16="http://schemas.microsoft.com/office/drawing/2014/chart" uri="{C3380CC4-5D6E-409C-BE32-E72D297353CC}">
              <c16:uniqueId val="{00000000-D5DD-4D11-827F-354C53D909FF}"/>
            </c:ext>
          </c:extLst>
        </c:ser>
        <c:ser>
          <c:idx val="1"/>
          <c:order val="1"/>
          <c:tx>
            <c:strRef>
              <c:f>'J&amp;V DJI'!$S$3</c:f>
              <c:strCache>
                <c:ptCount val="1"/>
                <c:pt idx="0">
                  <c:v>Oneens</c:v>
                </c:pt>
              </c:strCache>
            </c:strRef>
          </c:tx>
          <c:spPr>
            <a:solidFill>
              <a:srgbClr val="FF00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DJI'!$A$4:$A$8</c:f>
              <c:strCache>
                <c:ptCount val="5"/>
                <c:pt idx="0">
                  <c:v>In mijn werkomgeving voel ik me sociaal veilig</c:v>
                </c:pt>
                <c:pt idx="1">
                  <c:v>In mijn werkomgeving voel ik me respectvol behandeld</c:v>
                </c:pt>
                <c:pt idx="2">
                  <c:v>Ik voel me in mijn organisatie vrij om te zeggen wat ik vind, ook als mijn mening afwijkt van de meederheid</c:v>
                </c:pt>
                <c:pt idx="3">
                  <c:v>Ik voel me in mijn organisatie veilig om er iets van te zeggen als een collega of leidinggevende iets ongewenst doet of zegt</c:v>
                </c:pt>
                <c:pt idx="4">
                  <c:v>Totaal ervaren werkklimaat</c:v>
                </c:pt>
              </c:strCache>
            </c:strRef>
          </c:cat>
          <c:val>
            <c:numRef>
              <c:f>'J&amp;V DJI'!$S$4:$S$8</c:f>
              <c:numCache>
                <c:formatCode>0%</c:formatCode>
                <c:ptCount val="5"/>
                <c:pt idx="0">
                  <c:v>0.18817204301075269</c:v>
                </c:pt>
                <c:pt idx="1">
                  <c:v>0.17653390742734124</c:v>
                </c:pt>
                <c:pt idx="2">
                  <c:v>0.24623655913978496</c:v>
                </c:pt>
                <c:pt idx="3">
                  <c:v>0.22545846817691478</c:v>
                </c:pt>
                <c:pt idx="4">
                  <c:v>0.20909580193756727</c:v>
                </c:pt>
              </c:numCache>
            </c:numRef>
          </c:val>
          <c:extLst>
            <c:ext xmlns:c16="http://schemas.microsoft.com/office/drawing/2014/chart" uri="{C3380CC4-5D6E-409C-BE32-E72D297353CC}">
              <c16:uniqueId val="{00000001-D5DD-4D11-827F-354C53D909FF}"/>
            </c:ext>
          </c:extLst>
        </c:ser>
        <c:ser>
          <c:idx val="2"/>
          <c:order val="2"/>
          <c:tx>
            <c:strRef>
              <c:f>'J&amp;V DJI'!$T$3</c:f>
              <c:strCache>
                <c:ptCount val="1"/>
                <c:pt idx="0">
                  <c:v>Neutraal</c:v>
                </c:pt>
              </c:strCache>
            </c:strRef>
          </c:tx>
          <c:spPr>
            <a:solidFill>
              <a:srgbClr val="FFFF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DJI'!$A$4:$A$8</c:f>
              <c:strCache>
                <c:ptCount val="5"/>
                <c:pt idx="0">
                  <c:v>In mijn werkomgeving voel ik me sociaal veilig</c:v>
                </c:pt>
                <c:pt idx="1">
                  <c:v>In mijn werkomgeving voel ik me respectvol behandeld</c:v>
                </c:pt>
                <c:pt idx="2">
                  <c:v>Ik voel me in mijn organisatie vrij om te zeggen wat ik vind, ook als mijn mening afwijkt van de meederheid</c:v>
                </c:pt>
                <c:pt idx="3">
                  <c:v>Ik voel me in mijn organisatie veilig om er iets van te zeggen als een collega of leidinggevende iets ongewenst doet of zegt</c:v>
                </c:pt>
                <c:pt idx="4">
                  <c:v>Totaal ervaren werkklimaat</c:v>
                </c:pt>
              </c:strCache>
            </c:strRef>
          </c:cat>
          <c:val>
            <c:numRef>
              <c:f>'J&amp;V DJI'!$T$4:$T$8</c:f>
              <c:numCache>
                <c:formatCode>0%</c:formatCode>
                <c:ptCount val="5"/>
                <c:pt idx="0">
                  <c:v>0.17419354838709677</c:v>
                </c:pt>
                <c:pt idx="1">
                  <c:v>0.19806243272335844</c:v>
                </c:pt>
                <c:pt idx="2">
                  <c:v>0.17311827956989248</c:v>
                </c:pt>
                <c:pt idx="3">
                  <c:v>0.19525350593311758</c:v>
                </c:pt>
                <c:pt idx="4">
                  <c:v>0.18514531754574812</c:v>
                </c:pt>
              </c:numCache>
            </c:numRef>
          </c:val>
          <c:extLst>
            <c:ext xmlns:c16="http://schemas.microsoft.com/office/drawing/2014/chart" uri="{C3380CC4-5D6E-409C-BE32-E72D297353CC}">
              <c16:uniqueId val="{00000002-D5DD-4D11-827F-354C53D909FF}"/>
            </c:ext>
          </c:extLst>
        </c:ser>
        <c:ser>
          <c:idx val="3"/>
          <c:order val="3"/>
          <c:tx>
            <c:strRef>
              <c:f>'J&amp;V DJI'!$U$3</c:f>
              <c:strCache>
                <c:ptCount val="1"/>
                <c:pt idx="0">
                  <c:v>Eens</c:v>
                </c:pt>
              </c:strCache>
            </c:strRef>
          </c:tx>
          <c:spPr>
            <a:solidFill>
              <a:srgbClr val="92D05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DJI'!$A$4:$A$8</c:f>
              <c:strCache>
                <c:ptCount val="5"/>
                <c:pt idx="0">
                  <c:v>In mijn werkomgeving voel ik me sociaal veilig</c:v>
                </c:pt>
                <c:pt idx="1">
                  <c:v>In mijn werkomgeving voel ik me respectvol behandeld</c:v>
                </c:pt>
                <c:pt idx="2">
                  <c:v>Ik voel me in mijn organisatie vrij om te zeggen wat ik vind, ook als mijn mening afwijkt van de meederheid</c:v>
                </c:pt>
                <c:pt idx="3">
                  <c:v>Ik voel me in mijn organisatie veilig om er iets van te zeggen als een collega of leidinggevende iets ongewenst doet of zegt</c:v>
                </c:pt>
                <c:pt idx="4">
                  <c:v>Totaal ervaren werkklimaat</c:v>
                </c:pt>
              </c:strCache>
            </c:strRef>
          </c:cat>
          <c:val>
            <c:numRef>
              <c:f>'J&amp;V DJI'!$U$4:$U$8</c:f>
              <c:numCache>
                <c:formatCode>0%</c:formatCode>
                <c:ptCount val="5"/>
                <c:pt idx="0">
                  <c:v>0.30537634408602149</c:v>
                </c:pt>
                <c:pt idx="1">
                  <c:v>0.33799784714747039</c:v>
                </c:pt>
                <c:pt idx="2">
                  <c:v>0.31075268817204299</c:v>
                </c:pt>
                <c:pt idx="3">
                  <c:v>0.31283710895361383</c:v>
                </c:pt>
                <c:pt idx="4">
                  <c:v>0.31673842841765337</c:v>
                </c:pt>
              </c:numCache>
            </c:numRef>
          </c:val>
          <c:extLst>
            <c:ext xmlns:c16="http://schemas.microsoft.com/office/drawing/2014/chart" uri="{C3380CC4-5D6E-409C-BE32-E72D297353CC}">
              <c16:uniqueId val="{00000003-D5DD-4D11-827F-354C53D909FF}"/>
            </c:ext>
          </c:extLst>
        </c:ser>
        <c:ser>
          <c:idx val="4"/>
          <c:order val="4"/>
          <c:tx>
            <c:strRef>
              <c:f>'J&amp;V DJI'!$V$3</c:f>
              <c:strCache>
                <c:ptCount val="1"/>
                <c:pt idx="0">
                  <c:v>Helemaal eens</c:v>
                </c:pt>
              </c:strCache>
            </c:strRef>
          </c:tx>
          <c:spPr>
            <a:solidFill>
              <a:srgbClr val="00B05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DJI'!$A$4:$A$8</c:f>
              <c:strCache>
                <c:ptCount val="5"/>
                <c:pt idx="0">
                  <c:v>In mijn werkomgeving voel ik me sociaal veilig</c:v>
                </c:pt>
                <c:pt idx="1">
                  <c:v>In mijn werkomgeving voel ik me respectvol behandeld</c:v>
                </c:pt>
                <c:pt idx="2">
                  <c:v>Ik voel me in mijn organisatie vrij om te zeggen wat ik vind, ook als mijn mening afwijkt van de meederheid</c:v>
                </c:pt>
                <c:pt idx="3">
                  <c:v>Ik voel me in mijn organisatie veilig om er iets van te zeggen als een collega of leidinggevende iets ongewenst doet of zegt</c:v>
                </c:pt>
                <c:pt idx="4">
                  <c:v>Totaal ervaren werkklimaat</c:v>
                </c:pt>
              </c:strCache>
            </c:strRef>
          </c:cat>
          <c:val>
            <c:numRef>
              <c:f>'J&amp;V DJI'!$V$4:$V$8</c:f>
              <c:numCache>
                <c:formatCode>0%</c:formatCode>
                <c:ptCount val="5"/>
                <c:pt idx="0">
                  <c:v>0.24946236559139784</c:v>
                </c:pt>
                <c:pt idx="1">
                  <c:v>0.18729817007534985</c:v>
                </c:pt>
                <c:pt idx="2">
                  <c:v>0.14193548387096774</c:v>
                </c:pt>
                <c:pt idx="3">
                  <c:v>0.14131607335490831</c:v>
                </c:pt>
                <c:pt idx="4">
                  <c:v>0.18003229278794403</c:v>
                </c:pt>
              </c:numCache>
            </c:numRef>
          </c:val>
          <c:extLst>
            <c:ext xmlns:c16="http://schemas.microsoft.com/office/drawing/2014/chart" uri="{C3380CC4-5D6E-409C-BE32-E72D297353CC}">
              <c16:uniqueId val="{00000004-D5DD-4D11-827F-354C53D909FF}"/>
            </c:ext>
          </c:extLst>
        </c:ser>
        <c:dLbls>
          <c:dLblPos val="ctr"/>
          <c:showLegendKey val="0"/>
          <c:showVal val="1"/>
          <c:showCatName val="0"/>
          <c:showSerName val="0"/>
          <c:showPercent val="0"/>
          <c:showBubbleSize val="0"/>
        </c:dLbls>
        <c:gapWidth val="150"/>
        <c:overlap val="100"/>
        <c:axId val="1974956256"/>
        <c:axId val="1974948768"/>
      </c:barChart>
      <c:catAx>
        <c:axId val="197495625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nl-NL"/>
          </a:p>
        </c:txPr>
        <c:crossAx val="1974948768"/>
        <c:crosses val="autoZero"/>
        <c:auto val="1"/>
        <c:lblAlgn val="ctr"/>
        <c:lblOffset val="100"/>
        <c:noMultiLvlLbl val="0"/>
      </c:catAx>
      <c:valAx>
        <c:axId val="1974948768"/>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97495625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barChart>
        <c:barDir val="col"/>
        <c:grouping val="clustered"/>
        <c:varyColors val="0"/>
        <c:ser>
          <c:idx val="0"/>
          <c:order val="0"/>
          <c:tx>
            <c:strRef>
              <c:f>'J&amp;V DJI'!$A$221</c:f>
              <c:strCache>
                <c:ptCount val="1"/>
                <c:pt idx="0">
                  <c:v>Ik word gedwongen om mijn werk te doen op een manier waar ik niet achter sta</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0000"/>
                    </a:solidFill>
                    <a:latin typeface="+mn-lt"/>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'J&amp;V DJI'!$N$219:$W$220</c:f>
              <c:multiLvlStrCache>
                <c:ptCount val="10"/>
                <c:lvl>
                  <c:pt idx="0">
                    <c:v>1</c:v>
                  </c:pt>
                  <c:pt idx="1">
                    <c:v>2</c:v>
                  </c:pt>
                  <c:pt idx="2">
                    <c:v>3</c:v>
                  </c:pt>
                  <c:pt idx="3">
                    <c:v>4</c:v>
                  </c:pt>
                  <c:pt idx="4">
                    <c:v>5</c:v>
                  </c:pt>
                  <c:pt idx="5">
                    <c:v>6</c:v>
                  </c:pt>
                  <c:pt idx="6">
                    <c:v>7</c:v>
                  </c:pt>
                  <c:pt idx="7">
                    <c:v>8</c:v>
                  </c:pt>
                  <c:pt idx="8">
                    <c:v>9</c:v>
                  </c:pt>
                  <c:pt idx="9">
                    <c:v>10</c:v>
                  </c:pt>
                </c:lvl>
                <c:lvl>
                  <c:pt idx="0">
                    <c:v>Helemaal Oneens</c:v>
                  </c:pt>
                  <c:pt idx="2">
                    <c:v>Oneens</c:v>
                  </c:pt>
                  <c:pt idx="4">
                    <c:v>Neutraal</c:v>
                  </c:pt>
                  <c:pt idx="6">
                    <c:v>Eens</c:v>
                  </c:pt>
                  <c:pt idx="8">
                    <c:v>Helemaal eens</c:v>
                  </c:pt>
                </c:lvl>
              </c:multiLvlStrCache>
            </c:multiLvlStrRef>
          </c:cat>
          <c:val>
            <c:numRef>
              <c:f>'J&amp;V DJI'!$N$221:$W$221</c:f>
              <c:numCache>
                <c:formatCode>0%</c:formatCode>
                <c:ptCount val="10"/>
                <c:pt idx="0">
                  <c:v>0.35760171306209848</c:v>
                </c:pt>
                <c:pt idx="1">
                  <c:v>0.12098501070663811</c:v>
                </c:pt>
                <c:pt idx="2">
                  <c:v>0.11134903640256959</c:v>
                </c:pt>
                <c:pt idx="3">
                  <c:v>5.8886509635974305E-2</c:v>
                </c:pt>
                <c:pt idx="4">
                  <c:v>9.8501070663811557E-2</c:v>
                </c:pt>
                <c:pt idx="5">
                  <c:v>7.3875802997858675E-2</c:v>
                </c:pt>
                <c:pt idx="6">
                  <c:v>4.6038543897216275E-2</c:v>
                </c:pt>
                <c:pt idx="7">
                  <c:v>6.1027837259100645E-2</c:v>
                </c:pt>
                <c:pt idx="8">
                  <c:v>3.3190578158458245E-2</c:v>
                </c:pt>
                <c:pt idx="9">
                  <c:v>3.8543897216274089E-2</c:v>
                </c:pt>
              </c:numCache>
            </c:numRef>
          </c:val>
          <c:extLst>
            <c:ext xmlns:c16="http://schemas.microsoft.com/office/drawing/2014/chart" uri="{C3380CC4-5D6E-409C-BE32-E72D297353CC}">
              <c16:uniqueId val="{00000002-0AFB-4C71-B53A-CFF386328C2A}"/>
            </c:ext>
          </c:extLst>
        </c:ser>
        <c:dLbls>
          <c:dLblPos val="inEnd"/>
          <c:showLegendKey val="0"/>
          <c:showVal val="1"/>
          <c:showCatName val="0"/>
          <c:showSerName val="0"/>
          <c:showPercent val="0"/>
          <c:showBubbleSize val="0"/>
        </c:dLbls>
        <c:gapWidth val="65"/>
        <c:axId val="1563719263"/>
        <c:axId val="668276367"/>
      </c:barChart>
      <c:catAx>
        <c:axId val="156371926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nl-NL"/>
          </a:p>
        </c:txPr>
        <c:crossAx val="668276367"/>
        <c:crosses val="autoZero"/>
        <c:auto val="1"/>
        <c:lblAlgn val="ctr"/>
        <c:lblOffset val="100"/>
        <c:noMultiLvlLbl val="0"/>
      </c:catAx>
      <c:valAx>
        <c:axId val="668276367"/>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563719263"/>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barChart>
        <c:barDir val="col"/>
        <c:grouping val="clustered"/>
        <c:varyColors val="0"/>
        <c:ser>
          <c:idx val="0"/>
          <c:order val="0"/>
          <c:tx>
            <c:strRef>
              <c:f>'Totaal min J&amp;V'!$A$186</c:f>
              <c:strCache>
                <c:ptCount val="1"/>
                <c:pt idx="0">
                  <c:v>Ik ben benadeeld door het melden van een misstand</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0-0D2D-4641-BDA2-9D927B4E7232}"/>
                </c:ext>
              </c:extLst>
            </c:dLbl>
            <c:dLbl>
              <c:idx val="4"/>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1-0D2D-4641-BDA2-9D927B4E723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'Totaal min J&amp;V'!$N$184:$W$185</c:f>
              <c:multiLvlStrCache>
                <c:ptCount val="10"/>
                <c:lvl>
                  <c:pt idx="0">
                    <c:v>1</c:v>
                  </c:pt>
                  <c:pt idx="1">
                    <c:v>2</c:v>
                  </c:pt>
                  <c:pt idx="2">
                    <c:v>3</c:v>
                  </c:pt>
                  <c:pt idx="3">
                    <c:v>4</c:v>
                  </c:pt>
                  <c:pt idx="4">
                    <c:v>5</c:v>
                  </c:pt>
                  <c:pt idx="5">
                    <c:v>6</c:v>
                  </c:pt>
                  <c:pt idx="6">
                    <c:v>7</c:v>
                  </c:pt>
                  <c:pt idx="7">
                    <c:v>8</c:v>
                  </c:pt>
                  <c:pt idx="8">
                    <c:v>9</c:v>
                  </c:pt>
                  <c:pt idx="9">
                    <c:v>10</c:v>
                  </c:pt>
                </c:lvl>
                <c:lvl>
                  <c:pt idx="0">
                    <c:v>Helemaal Oneens</c:v>
                  </c:pt>
                  <c:pt idx="2">
                    <c:v>Oneens</c:v>
                  </c:pt>
                  <c:pt idx="4">
                    <c:v>Neutraal</c:v>
                  </c:pt>
                  <c:pt idx="6">
                    <c:v>Eens</c:v>
                  </c:pt>
                  <c:pt idx="8">
                    <c:v>Helemaal eens</c:v>
                  </c:pt>
                </c:lvl>
              </c:multiLvlStrCache>
            </c:multiLvlStrRef>
          </c:cat>
          <c:val>
            <c:numRef>
              <c:f>'Totaal min J&amp;V'!$N$186:$W$186</c:f>
              <c:numCache>
                <c:formatCode>0%</c:formatCode>
                <c:ptCount val="10"/>
                <c:pt idx="0">
                  <c:v>0.58338461538461539</c:v>
                </c:pt>
                <c:pt idx="1">
                  <c:v>6.892307692307692E-2</c:v>
                </c:pt>
                <c:pt idx="2">
                  <c:v>4.8615384615384616E-2</c:v>
                </c:pt>
                <c:pt idx="3">
                  <c:v>2.7692307692307693E-2</c:v>
                </c:pt>
                <c:pt idx="4">
                  <c:v>9.6615384615384617E-2</c:v>
                </c:pt>
                <c:pt idx="5">
                  <c:v>3.5076923076923075E-2</c:v>
                </c:pt>
                <c:pt idx="6">
                  <c:v>3.0153846153846153E-2</c:v>
                </c:pt>
                <c:pt idx="7">
                  <c:v>3.8769230769230771E-2</c:v>
                </c:pt>
                <c:pt idx="8">
                  <c:v>1.9692307692307693E-2</c:v>
                </c:pt>
                <c:pt idx="9">
                  <c:v>5.1076923076923075E-2</c:v>
                </c:pt>
              </c:numCache>
            </c:numRef>
          </c:val>
          <c:extLst>
            <c:ext xmlns:c16="http://schemas.microsoft.com/office/drawing/2014/chart" uri="{C3380CC4-5D6E-409C-BE32-E72D297353CC}">
              <c16:uniqueId val="{00000002-0D2D-4641-BDA2-9D927B4E7232}"/>
            </c:ext>
          </c:extLst>
        </c:ser>
        <c:dLbls>
          <c:dLblPos val="inEnd"/>
          <c:showLegendKey val="0"/>
          <c:showVal val="1"/>
          <c:showCatName val="0"/>
          <c:showSerName val="0"/>
          <c:showPercent val="0"/>
          <c:showBubbleSize val="0"/>
        </c:dLbls>
        <c:gapWidth val="65"/>
        <c:axId val="1563719263"/>
        <c:axId val="668276367"/>
      </c:barChart>
      <c:catAx>
        <c:axId val="156371926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nl-NL"/>
          </a:p>
        </c:txPr>
        <c:crossAx val="668276367"/>
        <c:crosses val="autoZero"/>
        <c:auto val="1"/>
        <c:lblAlgn val="ctr"/>
        <c:lblOffset val="100"/>
        <c:noMultiLvlLbl val="0"/>
      </c:catAx>
      <c:valAx>
        <c:axId val="668276367"/>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563719263"/>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nl-NL" sz="1600"/>
              <a:t>Heb je afgelopen jaar te maken gehad met (DJI): </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barChart>
        <c:barDir val="col"/>
        <c:grouping val="stacked"/>
        <c:varyColors val="0"/>
        <c:ser>
          <c:idx val="0"/>
          <c:order val="0"/>
          <c:tx>
            <c:strRef>
              <c:f>'J&amp;V DJI'!$J$40</c:f>
              <c:strCache>
                <c:ptCount val="1"/>
                <c:pt idx="0">
                  <c:v>Ja, 1 keer</c:v>
                </c:pt>
              </c:strCache>
            </c:strRef>
          </c:tx>
          <c:spPr>
            <a:solidFill>
              <a:srgbClr val="FF66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DJI'!$A$41:$A$45</c:f>
              <c:strCache>
                <c:ptCount val="5"/>
                <c:pt idx="0">
                  <c:v>Lichamelijk agressie</c:v>
                </c:pt>
                <c:pt idx="1">
                  <c:v>Seksuele intimidatie</c:v>
                </c:pt>
                <c:pt idx="2">
                  <c:v>Discriminatie </c:v>
                </c:pt>
                <c:pt idx="3">
                  <c:v>Intimidatie</c:v>
                </c:pt>
                <c:pt idx="4">
                  <c:v>Pesten </c:v>
                </c:pt>
              </c:strCache>
            </c:strRef>
          </c:cat>
          <c:val>
            <c:numRef>
              <c:f>'J&amp;V DJI'!$J$41:$J$45</c:f>
              <c:numCache>
                <c:formatCode>0%</c:formatCode>
                <c:ptCount val="5"/>
                <c:pt idx="0">
                  <c:v>2.465166130760986E-2</c:v>
                </c:pt>
                <c:pt idx="1">
                  <c:v>2.8938906752411574E-2</c:v>
                </c:pt>
                <c:pt idx="2">
                  <c:v>4.5016077170418008E-2</c:v>
                </c:pt>
                <c:pt idx="3">
                  <c:v>8.2529474812433015E-2</c:v>
                </c:pt>
                <c:pt idx="4">
                  <c:v>5.7877813504823149E-2</c:v>
                </c:pt>
              </c:numCache>
            </c:numRef>
          </c:val>
          <c:extLst>
            <c:ext xmlns:c16="http://schemas.microsoft.com/office/drawing/2014/chart" uri="{C3380CC4-5D6E-409C-BE32-E72D297353CC}">
              <c16:uniqueId val="{00000000-24C4-4ED1-99F5-1B083C16FD4A}"/>
            </c:ext>
          </c:extLst>
        </c:ser>
        <c:ser>
          <c:idx val="1"/>
          <c:order val="1"/>
          <c:tx>
            <c:strRef>
              <c:f>'J&amp;V DJI'!$K$40</c:f>
              <c:strCache>
                <c:ptCount val="1"/>
                <c:pt idx="0">
                  <c:v>Ja, enkele keren</c:v>
                </c:pt>
              </c:strCache>
            </c:strRef>
          </c:tx>
          <c:spPr>
            <a:solidFill>
              <a:srgbClr val="FF00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DJI'!$A$41:$A$45</c:f>
              <c:strCache>
                <c:ptCount val="5"/>
                <c:pt idx="0">
                  <c:v>Lichamelijk agressie</c:v>
                </c:pt>
                <c:pt idx="1">
                  <c:v>Seksuele intimidatie</c:v>
                </c:pt>
                <c:pt idx="2">
                  <c:v>Discriminatie </c:v>
                </c:pt>
                <c:pt idx="3">
                  <c:v>Intimidatie</c:v>
                </c:pt>
                <c:pt idx="4">
                  <c:v>Pesten </c:v>
                </c:pt>
              </c:strCache>
            </c:strRef>
          </c:cat>
          <c:val>
            <c:numRef>
              <c:f>'J&amp;V DJI'!$K$41:$K$45</c:f>
              <c:numCache>
                <c:formatCode>0%</c:formatCode>
                <c:ptCount val="5"/>
                <c:pt idx="0">
                  <c:v>2.3579849946409433E-2</c:v>
                </c:pt>
                <c:pt idx="1">
                  <c:v>3.1082529474812434E-2</c:v>
                </c:pt>
                <c:pt idx="2">
                  <c:v>7.3954983922829579E-2</c:v>
                </c:pt>
                <c:pt idx="3">
                  <c:v>0.14255091103965703</c:v>
                </c:pt>
                <c:pt idx="4">
                  <c:v>0.15005359056806003</c:v>
                </c:pt>
              </c:numCache>
            </c:numRef>
          </c:val>
          <c:extLst>
            <c:ext xmlns:c16="http://schemas.microsoft.com/office/drawing/2014/chart" uri="{C3380CC4-5D6E-409C-BE32-E72D297353CC}">
              <c16:uniqueId val="{00000001-24C4-4ED1-99F5-1B083C16FD4A}"/>
            </c:ext>
          </c:extLst>
        </c:ser>
        <c:ser>
          <c:idx val="2"/>
          <c:order val="2"/>
          <c:tx>
            <c:strRef>
              <c:f>'J&amp;V DJI'!$L$40</c:f>
              <c:strCache>
                <c:ptCount val="1"/>
                <c:pt idx="0">
                  <c:v>Ja, meer dan 6 keer</c:v>
                </c:pt>
              </c:strCache>
            </c:strRef>
          </c:tx>
          <c:spPr>
            <a:solidFill>
              <a:srgbClr val="C000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DJI'!$A$41:$A$45</c:f>
              <c:strCache>
                <c:ptCount val="5"/>
                <c:pt idx="0">
                  <c:v>Lichamelijk agressie</c:v>
                </c:pt>
                <c:pt idx="1">
                  <c:v>Seksuele intimidatie</c:v>
                </c:pt>
                <c:pt idx="2">
                  <c:v>Discriminatie </c:v>
                </c:pt>
                <c:pt idx="3">
                  <c:v>Intimidatie</c:v>
                </c:pt>
                <c:pt idx="4">
                  <c:v>Pesten </c:v>
                </c:pt>
              </c:strCache>
            </c:strRef>
          </c:cat>
          <c:val>
            <c:numRef>
              <c:f>'J&amp;V DJI'!$L$41:$L$45</c:f>
              <c:numCache>
                <c:formatCode>0%</c:formatCode>
                <c:ptCount val="5"/>
                <c:pt idx="0">
                  <c:v>8.5744908896034297E-3</c:v>
                </c:pt>
                <c:pt idx="1">
                  <c:v>9.6463022508038593E-3</c:v>
                </c:pt>
                <c:pt idx="2">
                  <c:v>2.5723472668810289E-2</c:v>
                </c:pt>
                <c:pt idx="3">
                  <c:v>6.2165058949624867E-2</c:v>
                </c:pt>
                <c:pt idx="4">
                  <c:v>7.1811361200428719E-2</c:v>
                </c:pt>
              </c:numCache>
            </c:numRef>
          </c:val>
          <c:extLst>
            <c:ext xmlns:c16="http://schemas.microsoft.com/office/drawing/2014/chart" uri="{C3380CC4-5D6E-409C-BE32-E72D297353CC}">
              <c16:uniqueId val="{00000002-24C4-4ED1-99F5-1B083C16FD4A}"/>
            </c:ext>
          </c:extLst>
        </c:ser>
        <c:dLbls>
          <c:dLblPos val="ctr"/>
          <c:showLegendKey val="0"/>
          <c:showVal val="1"/>
          <c:showCatName val="0"/>
          <c:showSerName val="0"/>
          <c:showPercent val="0"/>
          <c:showBubbleSize val="0"/>
        </c:dLbls>
        <c:gapWidth val="150"/>
        <c:overlap val="100"/>
        <c:axId val="485119792"/>
        <c:axId val="485103984"/>
      </c:barChart>
      <c:catAx>
        <c:axId val="485119792"/>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nl-NL"/>
          </a:p>
        </c:txPr>
        <c:crossAx val="485103984"/>
        <c:crosses val="autoZero"/>
        <c:auto val="1"/>
        <c:lblAlgn val="ctr"/>
        <c:lblOffset val="100"/>
        <c:noMultiLvlLbl val="0"/>
      </c:catAx>
      <c:valAx>
        <c:axId val="485103984"/>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crossAx val="48511979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Grensoverschrijdend gedrag per locatie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barChart>
        <c:barDir val="col"/>
        <c:grouping val="clustered"/>
        <c:varyColors val="0"/>
        <c:ser>
          <c:idx val="0"/>
          <c:order val="0"/>
          <c:tx>
            <c:strRef>
              <c:f>'J&amp;V DJI'!$Q$40</c:f>
              <c:strCache>
                <c:ptCount val="1"/>
                <c:pt idx="0">
                  <c:v>DJI</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DJI'!$P$41:$P$45</c:f>
              <c:strCache>
                <c:ptCount val="5"/>
                <c:pt idx="0">
                  <c:v>Lichamelijk agressie</c:v>
                </c:pt>
                <c:pt idx="1">
                  <c:v>Seksuele intimidatie</c:v>
                </c:pt>
                <c:pt idx="2">
                  <c:v>Discriminatie </c:v>
                </c:pt>
                <c:pt idx="3">
                  <c:v>Intimidatie</c:v>
                </c:pt>
                <c:pt idx="4">
                  <c:v>Pesten </c:v>
                </c:pt>
              </c:strCache>
            </c:strRef>
          </c:cat>
          <c:val>
            <c:numRef>
              <c:f>'J&amp;V DJI'!$Q$41:$Q$45</c:f>
              <c:numCache>
                <c:formatCode>0%</c:formatCode>
                <c:ptCount val="5"/>
                <c:pt idx="0">
                  <c:v>5.6806002143622726E-2</c:v>
                </c:pt>
                <c:pt idx="1">
                  <c:v>6.9667738478027874E-2</c:v>
                </c:pt>
                <c:pt idx="2">
                  <c:v>0.14469453376205788</c:v>
                </c:pt>
                <c:pt idx="3">
                  <c:v>0.28724544480171493</c:v>
                </c:pt>
                <c:pt idx="4">
                  <c:v>0.27974276527331188</c:v>
                </c:pt>
              </c:numCache>
            </c:numRef>
          </c:val>
          <c:extLst>
            <c:ext xmlns:c16="http://schemas.microsoft.com/office/drawing/2014/chart" uri="{C3380CC4-5D6E-409C-BE32-E72D297353CC}">
              <c16:uniqueId val="{00000000-8F86-441F-9CE1-235CE0104679}"/>
            </c:ext>
          </c:extLst>
        </c:ser>
        <c:ser>
          <c:idx val="1"/>
          <c:order val="1"/>
          <c:tx>
            <c:strRef>
              <c:f>'J&amp;V DJI'!$R$40</c:f>
              <c:strCache>
                <c:ptCount val="1"/>
                <c:pt idx="0">
                  <c:v>Alphen</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DJI'!$P$41:$P$45</c:f>
              <c:strCache>
                <c:ptCount val="5"/>
                <c:pt idx="0">
                  <c:v>Lichamelijk agressie</c:v>
                </c:pt>
                <c:pt idx="1">
                  <c:v>Seksuele intimidatie</c:v>
                </c:pt>
                <c:pt idx="2">
                  <c:v>Discriminatie </c:v>
                </c:pt>
                <c:pt idx="3">
                  <c:v>Intimidatie</c:v>
                </c:pt>
                <c:pt idx="4">
                  <c:v>Pesten </c:v>
                </c:pt>
              </c:strCache>
            </c:strRef>
          </c:cat>
          <c:val>
            <c:numRef>
              <c:f>'J&amp;V DJI'!$R$41:$R$45</c:f>
              <c:numCache>
                <c:formatCode>0%</c:formatCode>
                <c:ptCount val="5"/>
                <c:pt idx="0">
                  <c:v>0.11538461538461539</c:v>
                </c:pt>
                <c:pt idx="1">
                  <c:v>3.8461538461538464E-2</c:v>
                </c:pt>
                <c:pt idx="2">
                  <c:v>7.6923076923076927E-2</c:v>
                </c:pt>
                <c:pt idx="3">
                  <c:v>0.3461538461538462</c:v>
                </c:pt>
                <c:pt idx="4">
                  <c:v>0.19230769230769232</c:v>
                </c:pt>
              </c:numCache>
            </c:numRef>
          </c:val>
          <c:extLst>
            <c:ext xmlns:c16="http://schemas.microsoft.com/office/drawing/2014/chart" uri="{C3380CC4-5D6E-409C-BE32-E72D297353CC}">
              <c16:uniqueId val="{00000001-8F86-441F-9CE1-235CE0104679}"/>
            </c:ext>
          </c:extLst>
        </c:ser>
        <c:ser>
          <c:idx val="2"/>
          <c:order val="2"/>
          <c:tx>
            <c:strRef>
              <c:f>'J&amp;V DJI'!$S$40</c:f>
              <c:strCache>
                <c:ptCount val="1"/>
                <c:pt idx="0">
                  <c:v>Rotterdam</c:v>
                </c:pt>
              </c:strCache>
            </c:strRef>
          </c:tx>
          <c:spPr>
            <a:solidFill>
              <a:srgbClr val="7030A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DJI'!$P$41:$P$45</c:f>
              <c:strCache>
                <c:ptCount val="5"/>
                <c:pt idx="0">
                  <c:v>Lichamelijk agressie</c:v>
                </c:pt>
                <c:pt idx="1">
                  <c:v>Seksuele intimidatie</c:v>
                </c:pt>
                <c:pt idx="2">
                  <c:v>Discriminatie </c:v>
                </c:pt>
                <c:pt idx="3">
                  <c:v>Intimidatie</c:v>
                </c:pt>
                <c:pt idx="4">
                  <c:v>Pesten </c:v>
                </c:pt>
              </c:strCache>
            </c:strRef>
          </c:cat>
          <c:val>
            <c:numRef>
              <c:f>'J&amp;V DJI'!$S$41:$S$45</c:f>
              <c:numCache>
                <c:formatCode>0%</c:formatCode>
                <c:ptCount val="5"/>
                <c:pt idx="0">
                  <c:v>0.11320754716981132</c:v>
                </c:pt>
                <c:pt idx="1">
                  <c:v>0.15094339622641509</c:v>
                </c:pt>
                <c:pt idx="2">
                  <c:v>0.26415094339622641</c:v>
                </c:pt>
                <c:pt idx="3">
                  <c:v>0.41509433962264153</c:v>
                </c:pt>
                <c:pt idx="4">
                  <c:v>0.45283018867924529</c:v>
                </c:pt>
              </c:numCache>
            </c:numRef>
          </c:val>
          <c:extLst>
            <c:ext xmlns:c16="http://schemas.microsoft.com/office/drawing/2014/chart" uri="{C3380CC4-5D6E-409C-BE32-E72D297353CC}">
              <c16:uniqueId val="{00000002-8F86-441F-9CE1-235CE0104679}"/>
            </c:ext>
          </c:extLst>
        </c:ser>
        <c:ser>
          <c:idx val="3"/>
          <c:order val="3"/>
          <c:tx>
            <c:strRef>
              <c:f>'J&amp;V DJI'!$T$40</c:f>
              <c:strCache>
                <c:ptCount val="1"/>
                <c:pt idx="0">
                  <c:v>Sittard</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DJI'!$P$41:$P$45</c:f>
              <c:strCache>
                <c:ptCount val="5"/>
                <c:pt idx="0">
                  <c:v>Lichamelijk agressie</c:v>
                </c:pt>
                <c:pt idx="1">
                  <c:v>Seksuele intimidatie</c:v>
                </c:pt>
                <c:pt idx="2">
                  <c:v>Discriminatie </c:v>
                </c:pt>
                <c:pt idx="3">
                  <c:v>Intimidatie</c:v>
                </c:pt>
                <c:pt idx="4">
                  <c:v>Pesten </c:v>
                </c:pt>
              </c:strCache>
            </c:strRef>
          </c:cat>
          <c:val>
            <c:numRef>
              <c:f>'J&amp;V DJI'!$T$41:$T$45</c:f>
              <c:numCache>
                <c:formatCode>0%</c:formatCode>
                <c:ptCount val="5"/>
                <c:pt idx="0">
                  <c:v>8.3333333333333329E-2</c:v>
                </c:pt>
                <c:pt idx="1">
                  <c:v>8.3333333333333329E-2</c:v>
                </c:pt>
                <c:pt idx="2">
                  <c:v>0.1388888888888889</c:v>
                </c:pt>
                <c:pt idx="3">
                  <c:v>0.25</c:v>
                </c:pt>
                <c:pt idx="4">
                  <c:v>0.27777777777777779</c:v>
                </c:pt>
              </c:numCache>
            </c:numRef>
          </c:val>
          <c:extLst>
            <c:ext xmlns:c16="http://schemas.microsoft.com/office/drawing/2014/chart" uri="{C3380CC4-5D6E-409C-BE32-E72D297353CC}">
              <c16:uniqueId val="{00000003-8F86-441F-9CE1-235CE0104679}"/>
            </c:ext>
          </c:extLst>
        </c:ser>
        <c:ser>
          <c:idx val="4"/>
          <c:order val="4"/>
          <c:tx>
            <c:strRef>
              <c:f>'J&amp;V DJI'!$U$40</c:f>
              <c:strCache>
                <c:ptCount val="1"/>
                <c:pt idx="0">
                  <c:v>Vught</c:v>
                </c:pt>
              </c:strCache>
            </c:strRef>
          </c:tx>
          <c:spPr>
            <a:solidFill>
              <a:srgbClr val="FF00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DJI'!$P$41:$P$45</c:f>
              <c:strCache>
                <c:ptCount val="5"/>
                <c:pt idx="0">
                  <c:v>Lichamelijk agressie</c:v>
                </c:pt>
                <c:pt idx="1">
                  <c:v>Seksuele intimidatie</c:v>
                </c:pt>
                <c:pt idx="2">
                  <c:v>Discriminatie </c:v>
                </c:pt>
                <c:pt idx="3">
                  <c:v>Intimidatie</c:v>
                </c:pt>
                <c:pt idx="4">
                  <c:v>Pesten </c:v>
                </c:pt>
              </c:strCache>
            </c:strRef>
          </c:cat>
          <c:val>
            <c:numRef>
              <c:f>'J&amp;V DJI'!$U$41:$U$45</c:f>
              <c:numCache>
                <c:formatCode>0%</c:formatCode>
                <c:ptCount val="5"/>
                <c:pt idx="0">
                  <c:v>8.0459770114942528E-2</c:v>
                </c:pt>
                <c:pt idx="1">
                  <c:v>8.0459770114942528E-2</c:v>
                </c:pt>
                <c:pt idx="2">
                  <c:v>9.1954022988505746E-2</c:v>
                </c:pt>
                <c:pt idx="3">
                  <c:v>0.25287356321839077</c:v>
                </c:pt>
                <c:pt idx="4">
                  <c:v>0.27586206896551724</c:v>
                </c:pt>
              </c:numCache>
            </c:numRef>
          </c:val>
          <c:extLst>
            <c:ext xmlns:c16="http://schemas.microsoft.com/office/drawing/2014/chart" uri="{C3380CC4-5D6E-409C-BE32-E72D297353CC}">
              <c16:uniqueId val="{00000004-8F86-441F-9CE1-235CE0104679}"/>
            </c:ext>
          </c:extLst>
        </c:ser>
        <c:ser>
          <c:idx val="5"/>
          <c:order val="5"/>
          <c:tx>
            <c:strRef>
              <c:f>'J&amp;V DJI'!$V$40</c:f>
              <c:strCache>
                <c:ptCount val="1"/>
                <c:pt idx="0">
                  <c:v>Zaanstad</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DJI'!$P$41:$P$45</c:f>
              <c:strCache>
                <c:ptCount val="5"/>
                <c:pt idx="0">
                  <c:v>Lichamelijk agressie</c:v>
                </c:pt>
                <c:pt idx="1">
                  <c:v>Seksuele intimidatie</c:v>
                </c:pt>
                <c:pt idx="2">
                  <c:v>Discriminatie </c:v>
                </c:pt>
                <c:pt idx="3">
                  <c:v>Intimidatie</c:v>
                </c:pt>
                <c:pt idx="4">
                  <c:v>Pesten </c:v>
                </c:pt>
              </c:strCache>
            </c:strRef>
          </c:cat>
          <c:val>
            <c:numRef>
              <c:f>'J&amp;V DJI'!$V$41:$V$45</c:f>
              <c:numCache>
                <c:formatCode>0%</c:formatCode>
                <c:ptCount val="5"/>
                <c:pt idx="0">
                  <c:v>2.1276595744680851E-2</c:v>
                </c:pt>
                <c:pt idx="1">
                  <c:v>0.1702127659574468</c:v>
                </c:pt>
                <c:pt idx="2">
                  <c:v>0.23404255319148937</c:v>
                </c:pt>
                <c:pt idx="3">
                  <c:v>0.2978723404255319</c:v>
                </c:pt>
                <c:pt idx="4">
                  <c:v>0.27659574468085107</c:v>
                </c:pt>
              </c:numCache>
            </c:numRef>
          </c:val>
          <c:extLst>
            <c:ext xmlns:c16="http://schemas.microsoft.com/office/drawing/2014/chart" uri="{C3380CC4-5D6E-409C-BE32-E72D297353CC}">
              <c16:uniqueId val="{00000005-8F86-441F-9CE1-235CE0104679}"/>
            </c:ext>
          </c:extLst>
        </c:ser>
        <c:ser>
          <c:idx val="6"/>
          <c:order val="6"/>
          <c:tx>
            <c:strRef>
              <c:f>'J&amp;V DJI'!$W$40</c:f>
              <c:strCache>
                <c:ptCount val="1"/>
                <c:pt idx="0">
                  <c:v>Zwolle</c:v>
                </c:pt>
              </c:strCache>
            </c:strRef>
          </c:tx>
          <c:spPr>
            <a:solidFill>
              <a:schemeClr val="accent1">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DJI'!$P$41:$P$45</c:f>
              <c:strCache>
                <c:ptCount val="5"/>
                <c:pt idx="0">
                  <c:v>Lichamelijk agressie</c:v>
                </c:pt>
                <c:pt idx="1">
                  <c:v>Seksuele intimidatie</c:v>
                </c:pt>
                <c:pt idx="2">
                  <c:v>Discriminatie </c:v>
                </c:pt>
                <c:pt idx="3">
                  <c:v>Intimidatie</c:v>
                </c:pt>
                <c:pt idx="4">
                  <c:v>Pesten </c:v>
                </c:pt>
              </c:strCache>
            </c:strRef>
          </c:cat>
          <c:val>
            <c:numRef>
              <c:f>'J&amp;V DJI'!$W$41:$W$45</c:f>
              <c:numCache>
                <c:formatCode>0%</c:formatCode>
                <c:ptCount val="5"/>
                <c:pt idx="0">
                  <c:v>5.8823529411764705E-2</c:v>
                </c:pt>
                <c:pt idx="1">
                  <c:v>2.9411764705882353E-2</c:v>
                </c:pt>
                <c:pt idx="2">
                  <c:v>0.17647058823529413</c:v>
                </c:pt>
                <c:pt idx="3">
                  <c:v>0.23529411764705882</c:v>
                </c:pt>
                <c:pt idx="4">
                  <c:v>0.20588235294117646</c:v>
                </c:pt>
              </c:numCache>
            </c:numRef>
          </c:val>
          <c:extLst>
            <c:ext xmlns:c16="http://schemas.microsoft.com/office/drawing/2014/chart" uri="{C3380CC4-5D6E-409C-BE32-E72D297353CC}">
              <c16:uniqueId val="{00000006-8F86-441F-9CE1-235CE0104679}"/>
            </c:ext>
          </c:extLst>
        </c:ser>
        <c:dLbls>
          <c:dLblPos val="inEnd"/>
          <c:showLegendKey val="0"/>
          <c:showVal val="1"/>
          <c:showCatName val="0"/>
          <c:showSerName val="0"/>
          <c:showPercent val="0"/>
          <c:showBubbleSize val="0"/>
        </c:dLbls>
        <c:gapWidth val="65"/>
        <c:axId val="1195981375"/>
        <c:axId val="1195981855"/>
      </c:barChart>
      <c:catAx>
        <c:axId val="119598137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nl-NL"/>
          </a:p>
        </c:txPr>
        <c:crossAx val="1195981855"/>
        <c:crosses val="autoZero"/>
        <c:auto val="1"/>
        <c:lblAlgn val="ctr"/>
        <c:lblOffset val="100"/>
        <c:noMultiLvlLbl val="0"/>
      </c:catAx>
      <c:valAx>
        <c:axId val="1195981855"/>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195981375"/>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Wie veroorzaakte</a:t>
            </a:r>
            <a:r>
              <a:rPr lang="en-US" baseline="0"/>
              <a:t> het grensoverschrijdende gedrag</a:t>
            </a:r>
            <a:r>
              <a:rPr lang="en-US"/>
              <a:t>?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pieChart>
        <c:varyColors val="1"/>
        <c:ser>
          <c:idx val="0"/>
          <c:order val="0"/>
          <c:tx>
            <c:strRef>
              <c:f>'J&amp;V DJI'!$A$152</c:f>
              <c:strCache>
                <c:ptCount val="1"/>
                <c:pt idx="0">
                  <c:v>Wie deed dat? (meerdere antwoorden mogelijk)</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A96-4BE6-9178-6AD65A6DE6B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A96-4BE6-9178-6AD65A6DE6B7}"/>
              </c:ext>
            </c:extLst>
          </c:dPt>
          <c:dPt>
            <c:idx val="2"/>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A96-4BE6-9178-6AD65A6DE6B7}"/>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A96-4BE6-9178-6AD65A6DE6B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'J&amp;V DJI'!$C$151:$F$151</c:f>
              <c:strCache>
                <c:ptCount val="4"/>
                <c:pt idx="0">
                  <c:v>Directielid</c:v>
                </c:pt>
                <c:pt idx="1">
                  <c:v>Een leidinggevende</c:v>
                </c:pt>
                <c:pt idx="2">
                  <c:v>Een collega</c:v>
                </c:pt>
                <c:pt idx="3">
                  <c:v>Iemand die ik via mijn werk ken (bijvoorbeeld een gedetineerde/burger)</c:v>
                </c:pt>
              </c:strCache>
            </c:strRef>
          </c:cat>
          <c:val>
            <c:numRef>
              <c:f>'J&amp;V DJI'!$C$152:$F$152</c:f>
              <c:numCache>
                <c:formatCode>General</c:formatCode>
                <c:ptCount val="4"/>
                <c:pt idx="0">
                  <c:v>144</c:v>
                </c:pt>
                <c:pt idx="1">
                  <c:v>287</c:v>
                </c:pt>
                <c:pt idx="2">
                  <c:v>412</c:v>
                </c:pt>
                <c:pt idx="3">
                  <c:v>144</c:v>
                </c:pt>
              </c:numCache>
            </c:numRef>
          </c:val>
          <c:extLst>
            <c:ext xmlns:c16="http://schemas.microsoft.com/office/drawing/2014/chart" uri="{C3380CC4-5D6E-409C-BE32-E72D297353CC}">
              <c16:uniqueId val="{00000008-4A96-4BE6-9178-6AD65A6DE6B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Welke gevolgen heeft dat voor jou (gehad) DJI?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manualLayout>
          <c:layoutTarget val="inner"/>
          <c:xMode val="edge"/>
          <c:yMode val="edge"/>
          <c:x val="6.9196805907736095E-2"/>
          <c:y val="0.1220914466843477"/>
          <c:w val="0.5134621480048045"/>
          <c:h val="0.8459132071841805"/>
        </c:manualLayout>
      </c:layout>
      <c:pieChart>
        <c:varyColors val="1"/>
        <c:ser>
          <c:idx val="0"/>
          <c:order val="0"/>
          <c:tx>
            <c:strRef>
              <c:f>'J&amp;V DJI'!$A$154</c:f>
              <c:strCache>
                <c:ptCount val="1"/>
                <c:pt idx="0">
                  <c:v>Welke gevolgen heeft dat voor jou (gehad)? (meerdere antwoorden mogelijk)</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511-4EAE-A5A0-E545B128A1AD}"/>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511-4EAE-A5A0-E545B128A1AD}"/>
              </c:ext>
            </c:extLst>
          </c:dPt>
          <c:dPt>
            <c:idx val="2"/>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511-4EAE-A5A0-E545B128A1AD}"/>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511-4EAE-A5A0-E545B128A1AD}"/>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511-4EAE-A5A0-E545B128A1AD}"/>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0511-4EAE-A5A0-E545B128A1AD}"/>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0511-4EAE-A5A0-E545B128A1AD}"/>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0511-4EAE-A5A0-E545B128A1AD}"/>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0511-4EAE-A5A0-E545B128A1A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'J&amp;V DJI'!$C$153:$K$153</c:f>
              <c:strCache>
                <c:ptCount val="9"/>
                <c:pt idx="0">
                  <c:v>Geen gevolgen</c:v>
                </c:pt>
                <c:pt idx="1">
                  <c:v>Stress</c:v>
                </c:pt>
                <c:pt idx="2">
                  <c:v>Minder goed functioneren</c:v>
                </c:pt>
                <c:pt idx="3">
                  <c:v>Ziekmelden</c:v>
                </c:pt>
                <c:pt idx="4">
                  <c:v>Ik heb geen contractverlenging gehad</c:v>
                </c:pt>
                <c:pt idx="5">
                  <c:v>Ik ben ergens anders gaan werken</c:v>
                </c:pt>
                <c:pt idx="6">
                  <c:v>Langdurige psychische schade</c:v>
                </c:pt>
                <c:pt idx="7">
                  <c:v>Ik denk weleens over zelfmoord</c:v>
                </c:pt>
                <c:pt idx="8">
                  <c:v>Anders</c:v>
                </c:pt>
              </c:strCache>
            </c:strRef>
          </c:cat>
          <c:val>
            <c:numRef>
              <c:f>'J&amp;V DJI'!$C$154:$K$154</c:f>
              <c:numCache>
                <c:formatCode>General</c:formatCode>
                <c:ptCount val="9"/>
                <c:pt idx="0">
                  <c:v>232</c:v>
                </c:pt>
                <c:pt idx="1">
                  <c:v>447</c:v>
                </c:pt>
                <c:pt idx="2">
                  <c:v>257</c:v>
                </c:pt>
                <c:pt idx="3">
                  <c:v>111</c:v>
                </c:pt>
                <c:pt idx="4">
                  <c:v>12</c:v>
                </c:pt>
                <c:pt idx="5">
                  <c:v>44</c:v>
                </c:pt>
                <c:pt idx="6">
                  <c:v>84</c:v>
                </c:pt>
                <c:pt idx="7">
                  <c:v>31</c:v>
                </c:pt>
              </c:numCache>
            </c:numRef>
          </c:val>
          <c:extLst>
            <c:ext xmlns:c16="http://schemas.microsoft.com/office/drawing/2014/chart" uri="{C3380CC4-5D6E-409C-BE32-E72D297353CC}">
              <c16:uniqueId val="{00000012-0511-4EAE-A5A0-E545B128A1A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7492475361109661"/>
          <c:y val="0.32552050199023136"/>
          <c:w val="0.31447921989883715"/>
          <c:h val="0.5872961244082900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Heb je hierover met iemand van het werk gepraat (DJI)?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pieChart>
        <c:varyColors val="1"/>
        <c:ser>
          <c:idx val="0"/>
          <c:order val="0"/>
          <c:tx>
            <c:strRef>
              <c:f>'J&amp;V DJI'!$A$156</c:f>
              <c:strCache>
                <c:ptCount val="1"/>
                <c:pt idx="0">
                  <c:v>Heb je hierover met iemand van het werk gepraat? (meerdere antwoorden mogelijk)</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D6B-4764-9A0C-6068C6F60C9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D6B-4764-9A0C-6068C6F60C93}"/>
              </c:ext>
            </c:extLst>
          </c:dPt>
          <c:dPt>
            <c:idx val="2"/>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D6B-4764-9A0C-6068C6F60C93}"/>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D6B-4764-9A0C-6068C6F60C93}"/>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9D6B-4764-9A0C-6068C6F60C93}"/>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9D6B-4764-9A0C-6068C6F60C93}"/>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9D6B-4764-9A0C-6068C6F60C93}"/>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9D6B-4764-9A0C-6068C6F60C9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'J&amp;V DJI'!$C$155:$J$155</c:f>
              <c:strCache>
                <c:ptCount val="8"/>
                <c:pt idx="0">
                  <c:v>Nee</c:v>
                </c:pt>
                <c:pt idx="1">
                  <c:v>Ja, met de vertrouwenspersoon van het werk</c:v>
                </c:pt>
                <c:pt idx="2">
                  <c:v>Ja, met een leidinggevende</c:v>
                </c:pt>
                <c:pt idx="3">
                  <c:v>Ja, met een collega</c:v>
                </c:pt>
                <c:pt idx="4">
                  <c:v>Ja, met iemand uit de ondernemingsraad</c:v>
                </c:pt>
                <c:pt idx="5">
                  <c:v>Ja, met iemand van de arbodienst</c:v>
                </c:pt>
                <c:pt idx="6">
                  <c:v>Ja, met iemand van de FNV</c:v>
                </c:pt>
                <c:pt idx="7">
                  <c:v>Anders</c:v>
                </c:pt>
              </c:strCache>
            </c:strRef>
          </c:cat>
          <c:val>
            <c:numRef>
              <c:f>'J&amp;V DJI'!$C$156:$J$156</c:f>
              <c:numCache>
                <c:formatCode>General</c:formatCode>
                <c:ptCount val="8"/>
                <c:pt idx="0">
                  <c:v>171</c:v>
                </c:pt>
                <c:pt idx="1">
                  <c:v>123</c:v>
                </c:pt>
                <c:pt idx="2">
                  <c:v>288</c:v>
                </c:pt>
                <c:pt idx="3">
                  <c:v>492</c:v>
                </c:pt>
                <c:pt idx="4">
                  <c:v>64</c:v>
                </c:pt>
                <c:pt idx="5">
                  <c:v>35</c:v>
                </c:pt>
                <c:pt idx="6">
                  <c:v>44</c:v>
                </c:pt>
                <c:pt idx="7">
                  <c:v>93</c:v>
                </c:pt>
              </c:numCache>
            </c:numRef>
          </c:val>
          <c:extLst>
            <c:ext xmlns:c16="http://schemas.microsoft.com/office/drawing/2014/chart" uri="{C3380CC4-5D6E-409C-BE32-E72D297353CC}">
              <c16:uniqueId val="{00000010-9D6B-4764-9A0C-6068C6F60C9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en-US" sz="1400"/>
              <a:t>Wat is er gebeurd naar aanleiding van jouw ervaring met ongewenst gedrag? </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pieChart>
        <c:varyColors val="1"/>
        <c:ser>
          <c:idx val="0"/>
          <c:order val="0"/>
          <c:tx>
            <c:strRef>
              <c:f>'J&amp;V DJI'!$A$158</c:f>
              <c:strCache>
                <c:ptCount val="1"/>
                <c:pt idx="0">
                  <c:v>Wat is er gebeurd naar aanleiding van jouw ervaring met ongewenst gedrag? (meerdere antwoorden mogelijk)</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AD9-47D7-AB1B-98F4DD28FFA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AD9-47D7-AB1B-98F4DD28FFA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AD9-47D7-AB1B-98F4DD28FFA2}"/>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AD9-47D7-AB1B-98F4DD28FFA2}"/>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AD9-47D7-AB1B-98F4DD28FFA2}"/>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AAD9-47D7-AB1B-98F4DD28FFA2}"/>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AAD9-47D7-AB1B-98F4DD28FFA2}"/>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AAD9-47D7-AB1B-98F4DD28FFA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'J&amp;V DJI'!$C$157:$J$157</c:f>
              <c:strCache>
                <c:ptCount val="8"/>
                <c:pt idx="0">
                  <c:v>Niets</c:v>
                </c:pt>
                <c:pt idx="1">
                  <c:v>Ik heb zelf een gesprek gehad met degene die het ongewenste gedrag heeft veroorzaakt</c:v>
                </c:pt>
                <c:pt idx="2">
                  <c:v>Er is vanuit de organisatie een gesprek geweest met degene die het ongewenste gedrag heeft veroorzaakt</c:v>
                </c:pt>
                <c:pt idx="3">
                  <c:v>Het management gaat optreden tegen degene die ongewenst gedrag heeft veroorzaakt</c:v>
                </c:pt>
                <c:pt idx="4">
                  <c:v>Ik heb een klacht ingediend</c:v>
                </c:pt>
                <c:pt idx="5">
                  <c:v>Ik heb aangifte gedaan bij de politie</c:v>
                </c:pt>
                <c:pt idx="6">
                  <c:v>Het management heeft mij gevraagd te zwijgen hierover</c:v>
                </c:pt>
                <c:pt idx="7">
                  <c:v>Anders</c:v>
                </c:pt>
              </c:strCache>
            </c:strRef>
          </c:cat>
          <c:val>
            <c:numRef>
              <c:f>'J&amp;V DJI'!$C$158:$J$158</c:f>
              <c:numCache>
                <c:formatCode>General</c:formatCode>
                <c:ptCount val="8"/>
                <c:pt idx="0">
                  <c:v>474</c:v>
                </c:pt>
                <c:pt idx="1">
                  <c:v>174</c:v>
                </c:pt>
                <c:pt idx="2">
                  <c:v>70</c:v>
                </c:pt>
                <c:pt idx="3">
                  <c:v>33</c:v>
                </c:pt>
                <c:pt idx="4">
                  <c:v>26</c:v>
                </c:pt>
                <c:pt idx="5">
                  <c:v>7</c:v>
                </c:pt>
                <c:pt idx="6">
                  <c:v>22</c:v>
                </c:pt>
                <c:pt idx="7">
                  <c:v>131</c:v>
                </c:pt>
              </c:numCache>
            </c:numRef>
          </c:val>
          <c:extLst>
            <c:ext xmlns:c16="http://schemas.microsoft.com/office/drawing/2014/chart" uri="{C3380CC4-5D6E-409C-BE32-E72D297353CC}">
              <c16:uniqueId val="{00000010-AAD9-47D7-AB1B-98F4DD28FFA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2560267139676906"/>
          <c:y val="0.11675806504518585"/>
          <c:w val="0.36494803633290079"/>
          <c:h val="0.828704635320353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Voel je je goed ondersteund door de organisatie</a:t>
            </a:r>
            <a:r>
              <a:rPr lang="en-US" sz="1600" baseline="0"/>
              <a:t> bij je ervaring van grensoverschrijdend gedrag</a:t>
            </a:r>
            <a:r>
              <a:rPr lang="en-US" sz="1600"/>
              <a:t>? </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pieChart>
        <c:varyColors val="1"/>
        <c:ser>
          <c:idx val="0"/>
          <c:order val="0"/>
          <c:tx>
            <c:strRef>
              <c:f>'J&amp;V DJI'!$A$160</c:f>
              <c:strCache>
                <c:ptCount val="1"/>
                <c:pt idx="0">
                  <c:v>Voel je je goed ondersteund door de organisatie? (je kunt dit toelichten)</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923-4B7E-9938-19BF468246DD}"/>
              </c:ext>
            </c:extLst>
          </c:dPt>
          <c:dPt>
            <c:idx val="1"/>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923-4B7E-9938-19BF468246D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'J&amp;V DJI'!$C$159:$D$159</c:f>
              <c:strCache>
                <c:ptCount val="2"/>
                <c:pt idx="0">
                  <c:v>Ja</c:v>
                </c:pt>
                <c:pt idx="1">
                  <c:v>Nee</c:v>
                </c:pt>
              </c:strCache>
            </c:strRef>
          </c:cat>
          <c:val>
            <c:numRef>
              <c:f>'J&amp;V DJI'!$C$160:$D$160</c:f>
              <c:numCache>
                <c:formatCode>General</c:formatCode>
                <c:ptCount val="2"/>
                <c:pt idx="0">
                  <c:v>225</c:v>
                </c:pt>
                <c:pt idx="1">
                  <c:v>557</c:v>
                </c:pt>
              </c:numCache>
            </c:numRef>
          </c:val>
          <c:extLst>
            <c:ext xmlns:c16="http://schemas.microsoft.com/office/drawing/2014/chart" uri="{C3380CC4-5D6E-409C-BE32-E72D297353CC}">
              <c16:uniqueId val="{00000004-A923-4B7E-9938-19BF468246D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NL"/>
              <a:t>Ben je afgelopen jaar getuige geweest van (DJI):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barChart>
        <c:barDir val="col"/>
        <c:grouping val="stacked"/>
        <c:varyColors val="0"/>
        <c:ser>
          <c:idx val="0"/>
          <c:order val="0"/>
          <c:tx>
            <c:strRef>
              <c:f>'J&amp;V DJI'!$I$179</c:f>
              <c:strCache>
                <c:ptCount val="1"/>
                <c:pt idx="0">
                  <c:v>Ja, 1 keer</c:v>
                </c:pt>
              </c:strCache>
            </c:strRef>
          </c:tx>
          <c:spPr>
            <a:solidFill>
              <a:srgbClr val="FF66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DJI'!$A$180:$A$184</c:f>
              <c:strCache>
                <c:ptCount val="5"/>
                <c:pt idx="0">
                  <c:v>Lichamelijk agressie </c:v>
                </c:pt>
                <c:pt idx="1">
                  <c:v>Seksuele intimidatie </c:v>
                </c:pt>
                <c:pt idx="2">
                  <c:v>Discriminatie </c:v>
                </c:pt>
                <c:pt idx="3">
                  <c:v>Intimidatie </c:v>
                </c:pt>
                <c:pt idx="4">
                  <c:v>Pesten </c:v>
                </c:pt>
              </c:strCache>
            </c:strRef>
          </c:cat>
          <c:val>
            <c:numRef>
              <c:f>'J&amp;V DJI'!$I$180:$I$184</c:f>
              <c:numCache>
                <c:formatCode>0%</c:formatCode>
                <c:ptCount val="5"/>
                <c:pt idx="0">
                  <c:v>2.1413276231263382E-2</c:v>
                </c:pt>
                <c:pt idx="1">
                  <c:v>5.353319057815846E-2</c:v>
                </c:pt>
                <c:pt idx="2">
                  <c:v>5.1391862955032119E-2</c:v>
                </c:pt>
                <c:pt idx="3">
                  <c:v>6.2098501070663809E-2</c:v>
                </c:pt>
                <c:pt idx="4">
                  <c:v>7.922912205567452E-2</c:v>
                </c:pt>
              </c:numCache>
            </c:numRef>
          </c:val>
          <c:extLst>
            <c:ext xmlns:c16="http://schemas.microsoft.com/office/drawing/2014/chart" uri="{C3380CC4-5D6E-409C-BE32-E72D297353CC}">
              <c16:uniqueId val="{00000000-58A2-419E-9B11-CE12292C98A2}"/>
            </c:ext>
          </c:extLst>
        </c:ser>
        <c:ser>
          <c:idx val="1"/>
          <c:order val="1"/>
          <c:tx>
            <c:strRef>
              <c:f>'J&amp;V DJI'!$J$179</c:f>
              <c:strCache>
                <c:ptCount val="1"/>
                <c:pt idx="0">
                  <c:v>Ja, enkele keren</c:v>
                </c:pt>
              </c:strCache>
            </c:strRef>
          </c:tx>
          <c:spPr>
            <a:solidFill>
              <a:srgbClr val="FF00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DJI'!$A$180:$A$184</c:f>
              <c:strCache>
                <c:ptCount val="5"/>
                <c:pt idx="0">
                  <c:v>Lichamelijk agressie </c:v>
                </c:pt>
                <c:pt idx="1">
                  <c:v>Seksuele intimidatie </c:v>
                </c:pt>
                <c:pt idx="2">
                  <c:v>Discriminatie </c:v>
                </c:pt>
                <c:pt idx="3">
                  <c:v>Intimidatie </c:v>
                </c:pt>
                <c:pt idx="4">
                  <c:v>Pesten </c:v>
                </c:pt>
              </c:strCache>
            </c:strRef>
          </c:cat>
          <c:val>
            <c:numRef>
              <c:f>'J&amp;V DJI'!$J$180:$J$184</c:f>
              <c:numCache>
                <c:formatCode>0%</c:formatCode>
                <c:ptCount val="5"/>
                <c:pt idx="0">
                  <c:v>4.068522483940043E-2</c:v>
                </c:pt>
                <c:pt idx="1">
                  <c:v>5.246252676659529E-2</c:v>
                </c:pt>
                <c:pt idx="2">
                  <c:v>0.1284796573875803</c:v>
                </c:pt>
                <c:pt idx="3">
                  <c:v>0.13811563169164881</c:v>
                </c:pt>
                <c:pt idx="4">
                  <c:v>0.21734475374732334</c:v>
                </c:pt>
              </c:numCache>
            </c:numRef>
          </c:val>
          <c:extLst>
            <c:ext xmlns:c16="http://schemas.microsoft.com/office/drawing/2014/chart" uri="{C3380CC4-5D6E-409C-BE32-E72D297353CC}">
              <c16:uniqueId val="{00000001-58A2-419E-9B11-CE12292C98A2}"/>
            </c:ext>
          </c:extLst>
        </c:ser>
        <c:ser>
          <c:idx val="2"/>
          <c:order val="2"/>
          <c:tx>
            <c:strRef>
              <c:f>'J&amp;V DJI'!$K$179</c:f>
              <c:strCache>
                <c:ptCount val="1"/>
                <c:pt idx="0">
                  <c:v>Ja, meer dan 6 keer</c:v>
                </c:pt>
              </c:strCache>
            </c:strRef>
          </c:tx>
          <c:spPr>
            <a:solidFill>
              <a:srgbClr val="C000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DJI'!$A$180:$A$184</c:f>
              <c:strCache>
                <c:ptCount val="5"/>
                <c:pt idx="0">
                  <c:v>Lichamelijk agressie </c:v>
                </c:pt>
                <c:pt idx="1">
                  <c:v>Seksuele intimidatie </c:v>
                </c:pt>
                <c:pt idx="2">
                  <c:v>Discriminatie </c:v>
                </c:pt>
                <c:pt idx="3">
                  <c:v>Intimidatie </c:v>
                </c:pt>
                <c:pt idx="4">
                  <c:v>Pesten </c:v>
                </c:pt>
              </c:strCache>
            </c:strRef>
          </c:cat>
          <c:val>
            <c:numRef>
              <c:f>'J&amp;V DJI'!$K$180:$K$184</c:f>
              <c:numCache>
                <c:formatCode>0%</c:formatCode>
                <c:ptCount val="5"/>
                <c:pt idx="0">
                  <c:v>1.0706638115631691E-2</c:v>
                </c:pt>
                <c:pt idx="1">
                  <c:v>1.1777301927194861E-2</c:v>
                </c:pt>
                <c:pt idx="2">
                  <c:v>2.569593147751606E-2</c:v>
                </c:pt>
                <c:pt idx="3">
                  <c:v>4.7109207708779445E-2</c:v>
                </c:pt>
                <c:pt idx="4">
                  <c:v>5.5674518201284794E-2</c:v>
                </c:pt>
              </c:numCache>
            </c:numRef>
          </c:val>
          <c:extLst>
            <c:ext xmlns:c16="http://schemas.microsoft.com/office/drawing/2014/chart" uri="{C3380CC4-5D6E-409C-BE32-E72D297353CC}">
              <c16:uniqueId val="{00000002-58A2-419E-9B11-CE12292C98A2}"/>
            </c:ext>
          </c:extLst>
        </c:ser>
        <c:dLbls>
          <c:dLblPos val="ctr"/>
          <c:showLegendKey val="0"/>
          <c:showVal val="1"/>
          <c:showCatName val="0"/>
          <c:showSerName val="0"/>
          <c:showPercent val="0"/>
          <c:showBubbleSize val="0"/>
        </c:dLbls>
        <c:gapWidth val="150"/>
        <c:overlap val="100"/>
        <c:axId val="337999472"/>
        <c:axId val="337989904"/>
      </c:barChart>
      <c:catAx>
        <c:axId val="337999472"/>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nl-NL"/>
          </a:p>
        </c:txPr>
        <c:crossAx val="337989904"/>
        <c:crosses val="autoZero"/>
        <c:auto val="1"/>
        <c:lblAlgn val="ctr"/>
        <c:lblOffset val="100"/>
        <c:noMultiLvlLbl val="0"/>
      </c:catAx>
      <c:valAx>
        <c:axId val="337989904"/>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crossAx val="33799947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NL"/>
              <a:t>Beleid sociale veiligheid DJI</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barChart>
        <c:barDir val="bar"/>
        <c:grouping val="stacked"/>
        <c:varyColors val="0"/>
        <c:ser>
          <c:idx val="0"/>
          <c:order val="0"/>
          <c:tx>
            <c:strRef>
              <c:f>'J&amp;V DJI'!$R$11</c:f>
              <c:strCache>
                <c:ptCount val="1"/>
                <c:pt idx="0">
                  <c:v>Helemaal oneens</c:v>
                </c:pt>
              </c:strCache>
            </c:strRef>
          </c:tx>
          <c:spPr>
            <a:solidFill>
              <a:srgbClr val="C000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DJI'!$A$12:$A$20</c:f>
              <c:strCache>
                <c:ptCount val="9"/>
                <c:pt idx="0">
                  <c:v>In mijn organisatie worden mensen gelijk behandeld ongeacht geslacht, leeftijd, culturele achtergrond, seksuele voorkeur, uiterlijk etc.</c:v>
                </c:pt>
                <c:pt idx="1">
                  <c:v>In mijn organisatie is sociale veiligheid een onderwerp dat regelmatig in werkbesprekingen op de agenda staat</c:v>
                </c:pt>
                <c:pt idx="2">
                  <c:v>In mijn organisatie wordt voorlichting gegeven over wat er bij ons verstaan wordt onder gewenst en ongewenst gedrag</c:v>
                </c:pt>
                <c:pt idx="3">
                  <c:v>In mijn organisatie is bekend wat de procedure is als je te maken hebt met ongewenst gedrag</c:v>
                </c:pt>
                <c:pt idx="4">
                  <c:v>In mijn organisatie wordt er goed opgetreden tegen ongewenst gedrag</c:v>
                </c:pt>
                <c:pt idx="5">
                  <c:v>Het management van mijn organisatie geeft het goede voorbeeld in gewenst gedrag</c:v>
                </c:pt>
                <c:pt idx="6">
                  <c:v>In mijn organisatie wordt gewenst gedrag actief gestimuleerd door het management</c:v>
                </c:pt>
                <c:pt idx="7">
                  <c:v>Ik ben tevreden over het beleid ongewenst gedrag (procedures, preventie en nazorg) in mijn organisatie</c:v>
                </c:pt>
                <c:pt idx="8">
                  <c:v>Totaal beleid sociale veiligheid</c:v>
                </c:pt>
              </c:strCache>
            </c:strRef>
          </c:cat>
          <c:val>
            <c:numRef>
              <c:f>'J&amp;V DJI'!$R$12:$R$20</c:f>
              <c:numCache>
                <c:formatCode>0%</c:formatCode>
                <c:ptCount val="9"/>
                <c:pt idx="0">
                  <c:v>0.14301310043668122</c:v>
                </c:pt>
                <c:pt idx="1">
                  <c:v>0.18984547461368653</c:v>
                </c:pt>
                <c:pt idx="2">
                  <c:v>0.14802631578947367</c:v>
                </c:pt>
                <c:pt idx="3">
                  <c:v>6.7833698030634576E-2</c:v>
                </c:pt>
                <c:pt idx="4">
                  <c:v>0.14236902050113895</c:v>
                </c:pt>
                <c:pt idx="5">
                  <c:v>0.16555555555555557</c:v>
                </c:pt>
                <c:pt idx="6">
                  <c:v>0.1319290465631929</c:v>
                </c:pt>
                <c:pt idx="7">
                  <c:v>0.13872832369942195</c:v>
                </c:pt>
                <c:pt idx="8">
                  <c:v>0.14083136382594189</c:v>
                </c:pt>
              </c:numCache>
            </c:numRef>
          </c:val>
          <c:extLst>
            <c:ext xmlns:c16="http://schemas.microsoft.com/office/drawing/2014/chart" uri="{C3380CC4-5D6E-409C-BE32-E72D297353CC}">
              <c16:uniqueId val="{00000000-485A-41E3-927E-8AE7204C719B}"/>
            </c:ext>
          </c:extLst>
        </c:ser>
        <c:ser>
          <c:idx val="1"/>
          <c:order val="1"/>
          <c:tx>
            <c:strRef>
              <c:f>'J&amp;V DJI'!$S$11</c:f>
              <c:strCache>
                <c:ptCount val="1"/>
                <c:pt idx="0">
                  <c:v>Oneens</c:v>
                </c:pt>
              </c:strCache>
            </c:strRef>
          </c:tx>
          <c:spPr>
            <a:solidFill>
              <a:srgbClr val="FF00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DJI'!$A$12:$A$20</c:f>
              <c:strCache>
                <c:ptCount val="9"/>
                <c:pt idx="0">
                  <c:v>In mijn organisatie worden mensen gelijk behandeld ongeacht geslacht, leeftijd, culturele achtergrond, seksuele voorkeur, uiterlijk etc.</c:v>
                </c:pt>
                <c:pt idx="1">
                  <c:v>In mijn organisatie is sociale veiligheid een onderwerp dat regelmatig in werkbesprekingen op de agenda staat</c:v>
                </c:pt>
                <c:pt idx="2">
                  <c:v>In mijn organisatie wordt voorlichting gegeven over wat er bij ons verstaan wordt onder gewenst en ongewenst gedrag</c:v>
                </c:pt>
                <c:pt idx="3">
                  <c:v>In mijn organisatie is bekend wat de procedure is als je te maken hebt met ongewenst gedrag</c:v>
                </c:pt>
                <c:pt idx="4">
                  <c:v>In mijn organisatie wordt er goed opgetreden tegen ongewenst gedrag</c:v>
                </c:pt>
                <c:pt idx="5">
                  <c:v>Het management van mijn organisatie geeft het goede voorbeeld in gewenst gedrag</c:v>
                </c:pt>
                <c:pt idx="6">
                  <c:v>In mijn organisatie wordt gewenst gedrag actief gestimuleerd door het management</c:v>
                </c:pt>
                <c:pt idx="7">
                  <c:v>Ik ben tevreden over het beleid ongewenst gedrag (procedures, preventie en nazorg) in mijn organisatie</c:v>
                </c:pt>
                <c:pt idx="8">
                  <c:v>Totaal beleid sociale veiligheid</c:v>
                </c:pt>
              </c:strCache>
            </c:strRef>
          </c:cat>
          <c:val>
            <c:numRef>
              <c:f>'J&amp;V DJI'!$S$12:$S$20</c:f>
              <c:numCache>
                <c:formatCode>0%</c:formatCode>
                <c:ptCount val="9"/>
                <c:pt idx="0">
                  <c:v>0.25109170305676853</c:v>
                </c:pt>
                <c:pt idx="1">
                  <c:v>0.2969094922737307</c:v>
                </c:pt>
                <c:pt idx="2">
                  <c:v>0.29714912280701755</c:v>
                </c:pt>
                <c:pt idx="3">
                  <c:v>0.15645514223194748</c:v>
                </c:pt>
                <c:pt idx="4">
                  <c:v>0.22323462414578588</c:v>
                </c:pt>
                <c:pt idx="5">
                  <c:v>0.2011111111111111</c:v>
                </c:pt>
                <c:pt idx="6">
                  <c:v>0.22727272727272727</c:v>
                </c:pt>
                <c:pt idx="7">
                  <c:v>0.18959537572254334</c:v>
                </c:pt>
                <c:pt idx="8">
                  <c:v>0.23064090087585151</c:v>
                </c:pt>
              </c:numCache>
            </c:numRef>
          </c:val>
          <c:extLst>
            <c:ext xmlns:c16="http://schemas.microsoft.com/office/drawing/2014/chart" uri="{C3380CC4-5D6E-409C-BE32-E72D297353CC}">
              <c16:uniqueId val="{00000001-485A-41E3-927E-8AE7204C719B}"/>
            </c:ext>
          </c:extLst>
        </c:ser>
        <c:ser>
          <c:idx val="2"/>
          <c:order val="2"/>
          <c:tx>
            <c:strRef>
              <c:f>'J&amp;V DJI'!$T$11</c:f>
              <c:strCache>
                <c:ptCount val="1"/>
                <c:pt idx="0">
                  <c:v>Neutraal</c:v>
                </c:pt>
              </c:strCache>
            </c:strRef>
          </c:tx>
          <c:spPr>
            <a:solidFill>
              <a:srgbClr val="FFFF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DJI'!$A$12:$A$20</c:f>
              <c:strCache>
                <c:ptCount val="9"/>
                <c:pt idx="0">
                  <c:v>In mijn organisatie worden mensen gelijk behandeld ongeacht geslacht, leeftijd, culturele achtergrond, seksuele voorkeur, uiterlijk etc.</c:v>
                </c:pt>
                <c:pt idx="1">
                  <c:v>In mijn organisatie is sociale veiligheid een onderwerp dat regelmatig in werkbesprekingen op de agenda staat</c:v>
                </c:pt>
                <c:pt idx="2">
                  <c:v>In mijn organisatie wordt voorlichting gegeven over wat er bij ons verstaan wordt onder gewenst en ongewenst gedrag</c:v>
                </c:pt>
                <c:pt idx="3">
                  <c:v>In mijn organisatie is bekend wat de procedure is als je te maken hebt met ongewenst gedrag</c:v>
                </c:pt>
                <c:pt idx="4">
                  <c:v>In mijn organisatie wordt er goed opgetreden tegen ongewenst gedrag</c:v>
                </c:pt>
                <c:pt idx="5">
                  <c:v>Het management van mijn organisatie geeft het goede voorbeeld in gewenst gedrag</c:v>
                </c:pt>
                <c:pt idx="6">
                  <c:v>In mijn organisatie wordt gewenst gedrag actief gestimuleerd door het management</c:v>
                </c:pt>
                <c:pt idx="7">
                  <c:v>Ik ben tevreden over het beleid ongewenst gedrag (procedures, preventie en nazorg) in mijn organisatie</c:v>
                </c:pt>
                <c:pt idx="8">
                  <c:v>Totaal beleid sociale veiligheid</c:v>
                </c:pt>
              </c:strCache>
            </c:strRef>
          </c:cat>
          <c:val>
            <c:numRef>
              <c:f>'J&amp;V DJI'!$T$12:$T$20</c:f>
              <c:numCache>
                <c:formatCode>0%</c:formatCode>
                <c:ptCount val="9"/>
                <c:pt idx="0">
                  <c:v>0.20851528384279475</c:v>
                </c:pt>
                <c:pt idx="1">
                  <c:v>0.24282560706401765</c:v>
                </c:pt>
                <c:pt idx="2">
                  <c:v>0.24451754385964913</c:v>
                </c:pt>
                <c:pt idx="3">
                  <c:v>0.23522975929978118</c:v>
                </c:pt>
                <c:pt idx="4">
                  <c:v>0.33029612756264237</c:v>
                </c:pt>
                <c:pt idx="5">
                  <c:v>0.3</c:v>
                </c:pt>
                <c:pt idx="6">
                  <c:v>0.33259423503325941</c:v>
                </c:pt>
                <c:pt idx="7">
                  <c:v>0.36184971098265895</c:v>
                </c:pt>
                <c:pt idx="8">
                  <c:v>0.28110663144724035</c:v>
                </c:pt>
              </c:numCache>
            </c:numRef>
          </c:val>
          <c:extLst>
            <c:ext xmlns:c16="http://schemas.microsoft.com/office/drawing/2014/chart" uri="{C3380CC4-5D6E-409C-BE32-E72D297353CC}">
              <c16:uniqueId val="{00000002-485A-41E3-927E-8AE7204C719B}"/>
            </c:ext>
          </c:extLst>
        </c:ser>
        <c:ser>
          <c:idx val="3"/>
          <c:order val="3"/>
          <c:tx>
            <c:strRef>
              <c:f>'J&amp;V DJI'!$U$11</c:f>
              <c:strCache>
                <c:ptCount val="1"/>
                <c:pt idx="0">
                  <c:v>Eens</c:v>
                </c:pt>
              </c:strCache>
            </c:strRef>
          </c:tx>
          <c:spPr>
            <a:solidFill>
              <a:srgbClr val="92D05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DJI'!$A$12:$A$20</c:f>
              <c:strCache>
                <c:ptCount val="9"/>
                <c:pt idx="0">
                  <c:v>In mijn organisatie worden mensen gelijk behandeld ongeacht geslacht, leeftijd, culturele achtergrond, seksuele voorkeur, uiterlijk etc.</c:v>
                </c:pt>
                <c:pt idx="1">
                  <c:v>In mijn organisatie is sociale veiligheid een onderwerp dat regelmatig in werkbesprekingen op de agenda staat</c:v>
                </c:pt>
                <c:pt idx="2">
                  <c:v>In mijn organisatie wordt voorlichting gegeven over wat er bij ons verstaan wordt onder gewenst en ongewenst gedrag</c:v>
                </c:pt>
                <c:pt idx="3">
                  <c:v>In mijn organisatie is bekend wat de procedure is als je te maken hebt met ongewenst gedrag</c:v>
                </c:pt>
                <c:pt idx="4">
                  <c:v>In mijn organisatie wordt er goed opgetreden tegen ongewenst gedrag</c:v>
                </c:pt>
                <c:pt idx="5">
                  <c:v>Het management van mijn organisatie geeft het goede voorbeeld in gewenst gedrag</c:v>
                </c:pt>
                <c:pt idx="6">
                  <c:v>In mijn organisatie wordt gewenst gedrag actief gestimuleerd door het management</c:v>
                </c:pt>
                <c:pt idx="7">
                  <c:v>Ik ben tevreden over het beleid ongewenst gedrag (procedures, preventie en nazorg) in mijn organisatie</c:v>
                </c:pt>
                <c:pt idx="8">
                  <c:v>Totaal beleid sociale veiligheid</c:v>
                </c:pt>
              </c:strCache>
            </c:strRef>
          </c:cat>
          <c:val>
            <c:numRef>
              <c:f>'J&amp;V DJI'!$U$12:$U$20</c:f>
              <c:numCache>
                <c:formatCode>0%</c:formatCode>
                <c:ptCount val="9"/>
                <c:pt idx="0">
                  <c:v>0.26528384279475981</c:v>
                </c:pt>
                <c:pt idx="1">
                  <c:v>0.19536423841059603</c:v>
                </c:pt>
                <c:pt idx="2">
                  <c:v>0.23355263157894737</c:v>
                </c:pt>
                <c:pt idx="3">
                  <c:v>0.42669584245076586</c:v>
                </c:pt>
                <c:pt idx="4">
                  <c:v>0.22209567198177677</c:v>
                </c:pt>
                <c:pt idx="5">
                  <c:v>0.22555555555555556</c:v>
                </c:pt>
                <c:pt idx="6">
                  <c:v>0.22616407982261641</c:v>
                </c:pt>
                <c:pt idx="7">
                  <c:v>0.21502890173410405</c:v>
                </c:pt>
                <c:pt idx="8">
                  <c:v>0.25177255665230086</c:v>
                </c:pt>
              </c:numCache>
            </c:numRef>
          </c:val>
          <c:extLst>
            <c:ext xmlns:c16="http://schemas.microsoft.com/office/drawing/2014/chart" uri="{C3380CC4-5D6E-409C-BE32-E72D297353CC}">
              <c16:uniqueId val="{00000003-485A-41E3-927E-8AE7204C719B}"/>
            </c:ext>
          </c:extLst>
        </c:ser>
        <c:ser>
          <c:idx val="4"/>
          <c:order val="4"/>
          <c:tx>
            <c:strRef>
              <c:f>'J&amp;V DJI'!$V$11</c:f>
              <c:strCache>
                <c:ptCount val="1"/>
                <c:pt idx="0">
                  <c:v>Helemaal eens</c:v>
                </c:pt>
              </c:strCache>
            </c:strRef>
          </c:tx>
          <c:spPr>
            <a:solidFill>
              <a:srgbClr val="00B05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DJI'!$A$12:$A$20</c:f>
              <c:strCache>
                <c:ptCount val="9"/>
                <c:pt idx="0">
                  <c:v>In mijn organisatie worden mensen gelijk behandeld ongeacht geslacht, leeftijd, culturele achtergrond, seksuele voorkeur, uiterlijk etc.</c:v>
                </c:pt>
                <c:pt idx="1">
                  <c:v>In mijn organisatie is sociale veiligheid een onderwerp dat regelmatig in werkbesprekingen op de agenda staat</c:v>
                </c:pt>
                <c:pt idx="2">
                  <c:v>In mijn organisatie wordt voorlichting gegeven over wat er bij ons verstaan wordt onder gewenst en ongewenst gedrag</c:v>
                </c:pt>
                <c:pt idx="3">
                  <c:v>In mijn organisatie is bekend wat de procedure is als je te maken hebt met ongewenst gedrag</c:v>
                </c:pt>
                <c:pt idx="4">
                  <c:v>In mijn organisatie wordt er goed opgetreden tegen ongewenst gedrag</c:v>
                </c:pt>
                <c:pt idx="5">
                  <c:v>Het management van mijn organisatie geeft het goede voorbeeld in gewenst gedrag</c:v>
                </c:pt>
                <c:pt idx="6">
                  <c:v>In mijn organisatie wordt gewenst gedrag actief gestimuleerd door het management</c:v>
                </c:pt>
                <c:pt idx="7">
                  <c:v>Ik ben tevreden over het beleid ongewenst gedrag (procedures, preventie en nazorg) in mijn organisatie</c:v>
                </c:pt>
                <c:pt idx="8">
                  <c:v>Totaal beleid sociale veiligheid</c:v>
                </c:pt>
              </c:strCache>
            </c:strRef>
          </c:cat>
          <c:val>
            <c:numRef>
              <c:f>'J&amp;V DJI'!$V$12:$V$20</c:f>
              <c:numCache>
                <c:formatCode>0%</c:formatCode>
                <c:ptCount val="9"/>
                <c:pt idx="0">
                  <c:v>0.13209606986899564</c:v>
                </c:pt>
                <c:pt idx="1">
                  <c:v>7.505518763796909E-2</c:v>
                </c:pt>
                <c:pt idx="2">
                  <c:v>7.6754385964912283E-2</c:v>
                </c:pt>
                <c:pt idx="3">
                  <c:v>0.1137855579868709</c:v>
                </c:pt>
                <c:pt idx="4">
                  <c:v>8.2004555808656038E-2</c:v>
                </c:pt>
                <c:pt idx="5">
                  <c:v>0.10777777777777778</c:v>
                </c:pt>
                <c:pt idx="6">
                  <c:v>8.2039911308203997E-2</c:v>
                </c:pt>
                <c:pt idx="7">
                  <c:v>9.4797687861271671E-2</c:v>
                </c:pt>
                <c:pt idx="8">
                  <c:v>9.5648547198665362E-2</c:v>
                </c:pt>
              </c:numCache>
            </c:numRef>
          </c:val>
          <c:extLst>
            <c:ext xmlns:c16="http://schemas.microsoft.com/office/drawing/2014/chart" uri="{C3380CC4-5D6E-409C-BE32-E72D297353CC}">
              <c16:uniqueId val="{00000004-485A-41E3-927E-8AE7204C719B}"/>
            </c:ext>
          </c:extLst>
        </c:ser>
        <c:dLbls>
          <c:dLblPos val="ctr"/>
          <c:showLegendKey val="0"/>
          <c:showVal val="1"/>
          <c:showCatName val="0"/>
          <c:showSerName val="0"/>
          <c:showPercent val="0"/>
          <c:showBubbleSize val="0"/>
        </c:dLbls>
        <c:gapWidth val="150"/>
        <c:overlap val="100"/>
        <c:axId val="1867336912"/>
        <c:axId val="1867339408"/>
      </c:barChart>
      <c:catAx>
        <c:axId val="186733691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nl-NL"/>
          </a:p>
        </c:txPr>
        <c:crossAx val="1867339408"/>
        <c:crosses val="autoZero"/>
        <c:auto val="1"/>
        <c:lblAlgn val="ctr"/>
        <c:lblOffset val="100"/>
        <c:noMultiLvlLbl val="0"/>
      </c:catAx>
      <c:valAx>
        <c:axId val="1867339408"/>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86733691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en-US" sz="1400"/>
              <a:t>Wie veroorzaakte</a:t>
            </a:r>
            <a:r>
              <a:rPr lang="en-US" sz="1400" baseline="0"/>
              <a:t> het grensoverschrijdende gedrag volgens getuigen</a:t>
            </a:r>
            <a:r>
              <a:rPr lang="en-US" sz="1400"/>
              <a:t>? </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pieChart>
        <c:varyColors val="1"/>
        <c:ser>
          <c:idx val="0"/>
          <c:order val="0"/>
          <c:tx>
            <c:strRef>
              <c:f>'J&amp;V DJI'!$A$186</c:f>
              <c:strCache>
                <c:ptCount val="1"/>
                <c:pt idx="0">
                  <c:v>Wie deed dat?</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D32-4245-A053-BCF05F26721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D32-4245-A053-BCF05F26721A}"/>
              </c:ext>
            </c:extLst>
          </c:dPt>
          <c:dPt>
            <c:idx val="2"/>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D32-4245-A053-BCF05F26721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D32-4245-A053-BCF05F26721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'J&amp;V DJI'!$C$185:$F$185</c:f>
              <c:strCache>
                <c:ptCount val="4"/>
                <c:pt idx="0">
                  <c:v>Directielid</c:v>
                </c:pt>
                <c:pt idx="1">
                  <c:v>Een leidinggevende</c:v>
                </c:pt>
                <c:pt idx="2">
                  <c:v>Een collega</c:v>
                </c:pt>
                <c:pt idx="3">
                  <c:v>Iemand die ik via mijn werk ken (bijvoorbeeld een gedetineerde/ burger)</c:v>
                </c:pt>
              </c:strCache>
            </c:strRef>
          </c:cat>
          <c:val>
            <c:numRef>
              <c:f>'J&amp;V DJI'!$C$186:$F$186</c:f>
              <c:numCache>
                <c:formatCode>General</c:formatCode>
                <c:ptCount val="4"/>
                <c:pt idx="0">
                  <c:v>52</c:v>
                </c:pt>
                <c:pt idx="1">
                  <c:v>133</c:v>
                </c:pt>
                <c:pt idx="2">
                  <c:v>280</c:v>
                </c:pt>
                <c:pt idx="3">
                  <c:v>82</c:v>
                </c:pt>
              </c:numCache>
            </c:numRef>
          </c:val>
          <c:extLst>
            <c:ext xmlns:c16="http://schemas.microsoft.com/office/drawing/2014/chart" uri="{C3380CC4-5D6E-409C-BE32-E72D297353CC}">
              <c16:uniqueId val="{00000008-6D32-4245-A053-BCF05F26721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2138820704266329"/>
          <c:y val="0.16714142881938718"/>
          <c:w val="0.36126398581577723"/>
          <c:h val="0.7662428760573846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Wat heb je als getuige gedaan?</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0-A1D2-4D37-BC75-999031EA1DE3}"/>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1-A1D2-4D37-BC75-999031EA1DE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DJI'!$A$189:$A$197</c:f>
              <c:strCache>
                <c:ptCount val="9"/>
                <c:pt idx="0">
                  <c:v>Anders</c:v>
                </c:pt>
                <c:pt idx="1">
                  <c:v>Ik heb dit besproken met iemand van de arbodienst</c:v>
                </c:pt>
                <c:pt idx="2">
                  <c:v>Ik heb dit besproken met iemand van de FNV</c:v>
                </c:pt>
                <c:pt idx="3">
                  <c:v>Ik heb dit besproken met de vertrouwenspersoon</c:v>
                </c:pt>
                <c:pt idx="4">
                  <c:v>Ik heb dit besproken met iemand uit de ondernemingsraad</c:v>
                </c:pt>
                <c:pt idx="5">
                  <c:v>Niets</c:v>
                </c:pt>
                <c:pt idx="6">
                  <c:v>Ik heb de veroorzaker aangesproken</c:v>
                </c:pt>
                <c:pt idx="7">
                  <c:v>Ik heb het besproken met een leidinggevende</c:v>
                </c:pt>
                <c:pt idx="8">
                  <c:v>Ik heb mijn collega die dit overkwam ondersteund</c:v>
                </c:pt>
              </c:strCache>
              <c:extLst/>
            </c:strRef>
          </c:cat>
          <c:val>
            <c:numRef>
              <c:f>'J&amp;V DJI'!$C$189:$C$197</c:f>
              <c:numCache>
                <c:formatCode>0%</c:formatCode>
                <c:ptCount val="9"/>
                <c:pt idx="0">
                  <c:v>5.7401812688821753E-2</c:v>
                </c:pt>
                <c:pt idx="1">
                  <c:v>7.5528700906344415E-3</c:v>
                </c:pt>
                <c:pt idx="2">
                  <c:v>1.5105740181268883E-2</c:v>
                </c:pt>
                <c:pt idx="3">
                  <c:v>4.8338368580060423E-2</c:v>
                </c:pt>
                <c:pt idx="4">
                  <c:v>4.3806646525679761E-2</c:v>
                </c:pt>
                <c:pt idx="5">
                  <c:v>0.13897280966767372</c:v>
                </c:pt>
                <c:pt idx="6">
                  <c:v>0.13595166163141995</c:v>
                </c:pt>
                <c:pt idx="7">
                  <c:v>0.17673716012084592</c:v>
                </c:pt>
                <c:pt idx="8">
                  <c:v>0.37613293051359514</c:v>
                </c:pt>
              </c:numCache>
              <c:extLst/>
            </c:numRef>
          </c:val>
          <c:extLst>
            <c:ext xmlns:c16="http://schemas.microsoft.com/office/drawing/2014/chart" uri="{C3380CC4-5D6E-409C-BE32-E72D297353CC}">
              <c16:uniqueId val="{00000002-A1D2-4D37-BC75-999031EA1DE3}"/>
            </c:ext>
          </c:extLst>
        </c:ser>
        <c:dLbls>
          <c:dLblPos val="inEnd"/>
          <c:showLegendKey val="0"/>
          <c:showVal val="1"/>
          <c:showCatName val="0"/>
          <c:showSerName val="0"/>
          <c:showPercent val="0"/>
          <c:showBubbleSize val="0"/>
        </c:dLbls>
        <c:gapWidth val="65"/>
        <c:axId val="459906352"/>
        <c:axId val="459911760"/>
      </c:barChart>
      <c:catAx>
        <c:axId val="45990635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nl-NL"/>
          </a:p>
        </c:txPr>
        <c:crossAx val="459911760"/>
        <c:crosses val="autoZero"/>
        <c:auto val="1"/>
        <c:lblAlgn val="ctr"/>
        <c:lblOffset val="100"/>
        <c:noMultiLvlLbl val="0"/>
      </c:catAx>
      <c:valAx>
        <c:axId val="459911760"/>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crossAx val="45990635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pieChart>
        <c:varyColors val="1"/>
        <c:ser>
          <c:idx val="0"/>
          <c:order val="0"/>
          <c:tx>
            <c:strRef>
              <c:f>'J&amp;V DJI'!$A$175</c:f>
              <c:strCache>
                <c:ptCount val="1"/>
                <c:pt idx="0">
                  <c:v>Wat zijn naar jouw idee oorzaken van sociale onveiligheid?</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D77-4413-A90B-37A9E5644B9B}"/>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D77-4413-A90B-37A9E5644B9B}"/>
              </c:ext>
            </c:extLst>
          </c:dPt>
          <c:dPt>
            <c:idx val="2"/>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D77-4413-A90B-37A9E5644B9B}"/>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D77-4413-A90B-37A9E5644B9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'J&amp;V DJI'!$C$174:$F$174</c:f>
              <c:strCache>
                <c:ptCount val="4"/>
                <c:pt idx="0">
                  <c:v>Niets, ik ervaar geen sociale onveiligheid</c:v>
                </c:pt>
                <c:pt idx="1">
                  <c:v>Werkdruk</c:v>
                </c:pt>
                <c:pt idx="2">
                  <c:v>Leidinggevenden die zich zelf niet aan de regels houden</c:v>
                </c:pt>
                <c:pt idx="3">
                  <c:v>Anders</c:v>
                </c:pt>
              </c:strCache>
            </c:strRef>
          </c:cat>
          <c:val>
            <c:numRef>
              <c:f>'J&amp;V DJI'!$C$175:$F$175</c:f>
              <c:numCache>
                <c:formatCode>General</c:formatCode>
                <c:ptCount val="4"/>
                <c:pt idx="0">
                  <c:v>250</c:v>
                </c:pt>
                <c:pt idx="1">
                  <c:v>167</c:v>
                </c:pt>
                <c:pt idx="2">
                  <c:v>248</c:v>
                </c:pt>
                <c:pt idx="3">
                  <c:v>218</c:v>
                </c:pt>
              </c:numCache>
            </c:numRef>
          </c:val>
          <c:extLst>
            <c:ext xmlns:c16="http://schemas.microsoft.com/office/drawing/2014/chart" uri="{C3380CC4-5D6E-409C-BE32-E72D297353CC}">
              <c16:uniqueId val="{00000008-1D77-4413-A90B-37A9E5644B9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NL"/>
              <a:t>Waar kan men terecht DJI?</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barChart>
        <c:barDir val="bar"/>
        <c:grouping val="percentStacked"/>
        <c:varyColors val="0"/>
        <c:ser>
          <c:idx val="0"/>
          <c:order val="0"/>
          <c:tx>
            <c:strRef>
              <c:f>'J&amp;V DJI'!$I$22</c:f>
              <c:strCache>
                <c:ptCount val="1"/>
                <c:pt idx="0">
                  <c:v>Onbekend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DJI'!$A$23:$A$25</c:f>
              <c:strCache>
                <c:ptCount val="3"/>
                <c:pt idx="0">
                  <c:v>Vertrouwenspersoon</c:v>
                </c:pt>
                <c:pt idx="1">
                  <c:v>Ombudsfunctionaris</c:v>
                </c:pt>
                <c:pt idx="2">
                  <c:v>Integriteitscommissie</c:v>
                </c:pt>
              </c:strCache>
            </c:strRef>
          </c:cat>
          <c:val>
            <c:numRef>
              <c:f>'J&amp;V DJI'!$I$23:$I$25</c:f>
              <c:numCache>
                <c:formatCode>0%</c:formatCode>
                <c:ptCount val="3"/>
                <c:pt idx="0">
                  <c:v>0.13700107874865156</c:v>
                </c:pt>
                <c:pt idx="1">
                  <c:v>0.45376344086021503</c:v>
                </c:pt>
                <c:pt idx="2">
                  <c:v>0.74486486486486492</c:v>
                </c:pt>
              </c:numCache>
            </c:numRef>
          </c:val>
          <c:extLst>
            <c:ext xmlns:c16="http://schemas.microsoft.com/office/drawing/2014/chart" uri="{C3380CC4-5D6E-409C-BE32-E72D297353CC}">
              <c16:uniqueId val="{00000000-6716-4DF2-9FA6-CCC8B4AEA216}"/>
            </c:ext>
          </c:extLst>
        </c:ser>
        <c:ser>
          <c:idx val="1"/>
          <c:order val="1"/>
          <c:tx>
            <c:strRef>
              <c:f>'J&amp;V DJI'!$J$22</c:f>
              <c:strCache>
                <c:ptCount val="1"/>
                <c:pt idx="0">
                  <c:v>Hiervoor kan ik terecht als ik zelf te maken heb met grensoverschrijdend gedrag</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DJI'!$A$23:$A$25</c:f>
              <c:strCache>
                <c:ptCount val="3"/>
                <c:pt idx="0">
                  <c:v>Vertrouwenspersoon</c:v>
                </c:pt>
                <c:pt idx="1">
                  <c:v>Ombudsfunctionaris</c:v>
                </c:pt>
                <c:pt idx="2">
                  <c:v>Integriteitscommissie</c:v>
                </c:pt>
              </c:strCache>
            </c:strRef>
          </c:cat>
          <c:val>
            <c:numRef>
              <c:f>'J&amp;V DJI'!$J$23:$J$25</c:f>
              <c:numCache>
                <c:formatCode>0%</c:formatCode>
                <c:ptCount val="3"/>
                <c:pt idx="0">
                  <c:v>0.71089536138079823</c:v>
                </c:pt>
                <c:pt idx="1">
                  <c:v>0.28602150537634408</c:v>
                </c:pt>
                <c:pt idx="2">
                  <c:v>6.2702702702702701E-2</c:v>
                </c:pt>
              </c:numCache>
            </c:numRef>
          </c:val>
          <c:extLst>
            <c:ext xmlns:c16="http://schemas.microsoft.com/office/drawing/2014/chart" uri="{C3380CC4-5D6E-409C-BE32-E72D297353CC}">
              <c16:uniqueId val="{00000001-6716-4DF2-9FA6-CCC8B4AEA216}"/>
            </c:ext>
          </c:extLst>
        </c:ser>
        <c:ser>
          <c:idx val="2"/>
          <c:order val="2"/>
          <c:tx>
            <c:strRef>
              <c:f>'J&amp;V DJI'!$K$22</c:f>
              <c:strCache>
                <c:ptCount val="1"/>
                <c:pt idx="0">
                  <c:v>Hiervoor kan ik terecht als ik als omstander te maken heb met grensoverschrijdend gedrag</c:v>
                </c:pt>
              </c:strCache>
            </c:strRef>
          </c:tx>
          <c:spPr>
            <a:solidFill>
              <a:srgbClr val="FFFF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DJI'!$A$23:$A$25</c:f>
              <c:strCache>
                <c:ptCount val="3"/>
                <c:pt idx="0">
                  <c:v>Vertrouwenspersoon</c:v>
                </c:pt>
                <c:pt idx="1">
                  <c:v>Ombudsfunctionaris</c:v>
                </c:pt>
                <c:pt idx="2">
                  <c:v>Integriteitscommissie</c:v>
                </c:pt>
              </c:strCache>
            </c:strRef>
          </c:cat>
          <c:val>
            <c:numRef>
              <c:f>'J&amp;V DJI'!$K$23:$K$25</c:f>
              <c:numCache>
                <c:formatCode>0%</c:formatCode>
                <c:ptCount val="3"/>
                <c:pt idx="0">
                  <c:v>0.11758360302049622</c:v>
                </c:pt>
                <c:pt idx="1">
                  <c:v>0.16559139784946236</c:v>
                </c:pt>
                <c:pt idx="2">
                  <c:v>7.675675675675675E-2</c:v>
                </c:pt>
              </c:numCache>
            </c:numRef>
          </c:val>
          <c:extLst>
            <c:ext xmlns:c16="http://schemas.microsoft.com/office/drawing/2014/chart" uri="{C3380CC4-5D6E-409C-BE32-E72D297353CC}">
              <c16:uniqueId val="{00000002-6716-4DF2-9FA6-CCC8B4AEA216}"/>
            </c:ext>
          </c:extLst>
        </c:ser>
        <c:ser>
          <c:idx val="3"/>
          <c:order val="3"/>
          <c:tx>
            <c:strRef>
              <c:f>'J&amp;V DJI'!$L$22</c:f>
              <c:strCache>
                <c:ptCount val="1"/>
                <c:pt idx="0">
                  <c:v>Hiervoor kan ik terecht als ik gedwongen word werk te doen waar ik niet achter sta</c:v>
                </c:pt>
              </c:strCache>
            </c:strRef>
          </c:tx>
          <c:spPr>
            <a:solidFill>
              <a:srgbClr val="7030A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DJI'!$A$23:$A$25</c:f>
              <c:strCache>
                <c:ptCount val="3"/>
                <c:pt idx="0">
                  <c:v>Vertrouwenspersoon</c:v>
                </c:pt>
                <c:pt idx="1">
                  <c:v>Ombudsfunctionaris</c:v>
                </c:pt>
                <c:pt idx="2">
                  <c:v>Integriteitscommissie</c:v>
                </c:pt>
              </c:strCache>
            </c:strRef>
          </c:cat>
          <c:val>
            <c:numRef>
              <c:f>'J&amp;V DJI'!$L$23:$L$25</c:f>
              <c:numCache>
                <c:formatCode>0%</c:formatCode>
                <c:ptCount val="3"/>
                <c:pt idx="0">
                  <c:v>3.4519956850053934E-2</c:v>
                </c:pt>
                <c:pt idx="1">
                  <c:v>9.4623655913978491E-2</c:v>
                </c:pt>
                <c:pt idx="2">
                  <c:v>0.11567567567567567</c:v>
                </c:pt>
              </c:numCache>
            </c:numRef>
          </c:val>
          <c:extLst>
            <c:ext xmlns:c16="http://schemas.microsoft.com/office/drawing/2014/chart" uri="{C3380CC4-5D6E-409C-BE32-E72D297353CC}">
              <c16:uniqueId val="{00000003-6716-4DF2-9FA6-CCC8B4AEA216}"/>
            </c:ext>
          </c:extLst>
        </c:ser>
        <c:dLbls>
          <c:dLblPos val="ctr"/>
          <c:showLegendKey val="0"/>
          <c:showVal val="1"/>
          <c:showCatName val="0"/>
          <c:showSerName val="0"/>
          <c:showPercent val="0"/>
          <c:showBubbleSize val="0"/>
        </c:dLbls>
        <c:gapWidth val="150"/>
        <c:overlap val="100"/>
        <c:axId val="1887600079"/>
        <c:axId val="1887602959"/>
      </c:barChart>
      <c:catAx>
        <c:axId val="1887600079"/>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nl-NL"/>
          </a:p>
        </c:txPr>
        <c:crossAx val="1887602959"/>
        <c:crosses val="autoZero"/>
        <c:auto val="1"/>
        <c:lblAlgn val="ctr"/>
        <c:lblOffset val="100"/>
        <c:noMultiLvlLbl val="0"/>
      </c:catAx>
      <c:valAx>
        <c:axId val="1887602959"/>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887600079"/>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Toegankelijkheid loketten DJI</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barChart>
        <c:barDir val="bar"/>
        <c:grouping val="stacked"/>
        <c:varyColors val="0"/>
        <c:ser>
          <c:idx val="0"/>
          <c:order val="0"/>
          <c:tx>
            <c:strRef>
              <c:f>'J&amp;V DJI'!$H$26</c:f>
              <c:strCache>
                <c:ptCount val="1"/>
                <c:pt idx="0">
                  <c:v>Helemaal niet toegankelijk</c:v>
                </c:pt>
              </c:strCache>
            </c:strRef>
          </c:tx>
          <c:spPr>
            <a:solidFill>
              <a:srgbClr val="FF00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DJI'!$A$27:$A$29</c:f>
              <c:strCache>
                <c:ptCount val="3"/>
                <c:pt idx="0">
                  <c:v>Vertrouwenspersoon</c:v>
                </c:pt>
                <c:pt idx="1">
                  <c:v>Ombudsfunctionaris Personeel</c:v>
                </c:pt>
                <c:pt idx="2">
                  <c:v>Integriteitscommissie Justitie en Veiligheid</c:v>
                </c:pt>
              </c:strCache>
            </c:strRef>
          </c:cat>
          <c:val>
            <c:numRef>
              <c:f>'J&amp;V DJI'!$H$27:$H$29</c:f>
              <c:numCache>
                <c:formatCode>0%</c:formatCode>
                <c:ptCount val="3"/>
                <c:pt idx="0">
                  <c:v>3.5980148883374689E-2</c:v>
                </c:pt>
                <c:pt idx="1">
                  <c:v>0.18032786885245902</c:v>
                </c:pt>
                <c:pt idx="2">
                  <c:v>0.13502935420743639</c:v>
                </c:pt>
              </c:numCache>
            </c:numRef>
          </c:val>
          <c:extLst>
            <c:ext xmlns:c16="http://schemas.microsoft.com/office/drawing/2014/chart" uri="{C3380CC4-5D6E-409C-BE32-E72D297353CC}">
              <c16:uniqueId val="{00000000-AE59-47A7-A69A-0135F7672675}"/>
            </c:ext>
          </c:extLst>
        </c:ser>
        <c:ser>
          <c:idx val="1"/>
          <c:order val="1"/>
          <c:tx>
            <c:strRef>
              <c:f>'J&amp;V DJI'!$I$26</c:f>
              <c:strCache>
                <c:ptCount val="1"/>
                <c:pt idx="0">
                  <c:v>Een beetje toegankelijk</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DJI'!$A$27:$A$29</c:f>
              <c:strCache>
                <c:ptCount val="3"/>
                <c:pt idx="0">
                  <c:v>Vertrouwenspersoon</c:v>
                </c:pt>
                <c:pt idx="1">
                  <c:v>Ombudsfunctionaris Personeel</c:v>
                </c:pt>
                <c:pt idx="2">
                  <c:v>Integriteitscommissie Justitie en Veiligheid</c:v>
                </c:pt>
              </c:strCache>
            </c:strRef>
          </c:cat>
          <c:val>
            <c:numRef>
              <c:f>'J&amp;V DJI'!$I$27:$I$29</c:f>
              <c:numCache>
                <c:formatCode>0%</c:formatCode>
                <c:ptCount val="3"/>
                <c:pt idx="0">
                  <c:v>0.18238213399503722</c:v>
                </c:pt>
                <c:pt idx="1">
                  <c:v>0.36475409836065575</c:v>
                </c:pt>
                <c:pt idx="2">
                  <c:v>0.37964774951076319</c:v>
                </c:pt>
              </c:numCache>
            </c:numRef>
          </c:val>
          <c:extLst>
            <c:ext xmlns:c16="http://schemas.microsoft.com/office/drawing/2014/chart" uri="{C3380CC4-5D6E-409C-BE32-E72D297353CC}">
              <c16:uniqueId val="{00000001-AE59-47A7-A69A-0135F7672675}"/>
            </c:ext>
          </c:extLst>
        </c:ser>
        <c:ser>
          <c:idx val="2"/>
          <c:order val="2"/>
          <c:tx>
            <c:strRef>
              <c:f>'J&amp;V DJI'!$J$26</c:f>
              <c:strCache>
                <c:ptCount val="1"/>
                <c:pt idx="0">
                  <c:v>Redelijk goed toegankelijk</c:v>
                </c:pt>
              </c:strCache>
            </c:strRef>
          </c:tx>
          <c:spPr>
            <a:solidFill>
              <a:srgbClr val="92D05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DJI'!$A$27:$A$29</c:f>
              <c:strCache>
                <c:ptCount val="3"/>
                <c:pt idx="0">
                  <c:v>Vertrouwenspersoon</c:v>
                </c:pt>
                <c:pt idx="1">
                  <c:v>Ombudsfunctionaris Personeel</c:v>
                </c:pt>
                <c:pt idx="2">
                  <c:v>Integriteitscommissie Justitie en Veiligheid</c:v>
                </c:pt>
              </c:strCache>
            </c:strRef>
          </c:cat>
          <c:val>
            <c:numRef>
              <c:f>'J&amp;V DJI'!$J$27:$J$29</c:f>
              <c:numCache>
                <c:formatCode>0%</c:formatCode>
                <c:ptCount val="3"/>
                <c:pt idx="0">
                  <c:v>0.36724565756823824</c:v>
                </c:pt>
                <c:pt idx="1">
                  <c:v>0.34836065573770492</c:v>
                </c:pt>
                <c:pt idx="2">
                  <c:v>0.36594911937377689</c:v>
                </c:pt>
              </c:numCache>
            </c:numRef>
          </c:val>
          <c:extLst>
            <c:ext xmlns:c16="http://schemas.microsoft.com/office/drawing/2014/chart" uri="{C3380CC4-5D6E-409C-BE32-E72D297353CC}">
              <c16:uniqueId val="{00000002-AE59-47A7-A69A-0135F7672675}"/>
            </c:ext>
          </c:extLst>
        </c:ser>
        <c:ser>
          <c:idx val="3"/>
          <c:order val="3"/>
          <c:tx>
            <c:strRef>
              <c:f>'J&amp;V DJI'!$K$26</c:f>
              <c:strCache>
                <c:ptCount val="1"/>
                <c:pt idx="0">
                  <c:v>Erg goed toegankelijk</c:v>
                </c:pt>
              </c:strCache>
            </c:strRef>
          </c:tx>
          <c:spPr>
            <a:solidFill>
              <a:srgbClr val="00B05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'J&amp;V DJI'!$A$27:$A$29</c:f>
              <c:strCache>
                <c:ptCount val="3"/>
                <c:pt idx="0">
                  <c:v>Vertrouwenspersoon</c:v>
                </c:pt>
                <c:pt idx="1">
                  <c:v>Ombudsfunctionaris Personeel</c:v>
                </c:pt>
                <c:pt idx="2">
                  <c:v>Integriteitscommissie Justitie en Veiligheid</c:v>
                </c:pt>
              </c:strCache>
            </c:strRef>
          </c:cat>
          <c:val>
            <c:numRef>
              <c:f>'J&amp;V DJI'!$K$27:$K$29</c:f>
              <c:numCache>
                <c:formatCode>0%</c:formatCode>
                <c:ptCount val="3"/>
                <c:pt idx="0">
                  <c:v>0.4143920595533499</c:v>
                </c:pt>
                <c:pt idx="1">
                  <c:v>0.10655737704918032</c:v>
                </c:pt>
                <c:pt idx="2">
                  <c:v>0.11937377690802348</c:v>
                </c:pt>
              </c:numCache>
            </c:numRef>
          </c:val>
          <c:extLst>
            <c:ext xmlns:c16="http://schemas.microsoft.com/office/drawing/2014/chart" uri="{C3380CC4-5D6E-409C-BE32-E72D297353CC}">
              <c16:uniqueId val="{00000003-AE59-47A7-A69A-0135F7672675}"/>
            </c:ext>
          </c:extLst>
        </c:ser>
        <c:dLbls>
          <c:dLblPos val="ctr"/>
          <c:showLegendKey val="0"/>
          <c:showVal val="1"/>
          <c:showCatName val="0"/>
          <c:showSerName val="0"/>
          <c:showPercent val="0"/>
          <c:showBubbleSize val="0"/>
        </c:dLbls>
        <c:gapWidth val="150"/>
        <c:overlap val="100"/>
        <c:axId val="780045279"/>
        <c:axId val="780060159"/>
      </c:barChart>
      <c:catAx>
        <c:axId val="780045279"/>
        <c:scaling>
          <c:orientation val="minMax"/>
        </c:scaling>
        <c:delete val="0"/>
        <c:axPos val="l"/>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nl-NL"/>
          </a:p>
        </c:txPr>
        <c:crossAx val="780060159"/>
        <c:crosses val="autoZero"/>
        <c:auto val="1"/>
        <c:lblAlgn val="ctr"/>
        <c:lblOffset val="100"/>
        <c:noMultiLvlLbl val="0"/>
      </c:catAx>
      <c:valAx>
        <c:axId val="780060159"/>
        <c:scaling>
          <c:orientation val="minMax"/>
          <c:max val="1"/>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crossAx val="780045279"/>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Is er voorlichtingsmateriaal over (on)gewenst gedrag DJI?</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pieChart>
        <c:varyColors val="1"/>
        <c:ser>
          <c:idx val="0"/>
          <c:order val="0"/>
          <c:tx>
            <c:strRef>
              <c:f>'J&amp;V DJI'!$A$37</c:f>
              <c:strCache>
                <c:ptCount val="1"/>
                <c:pt idx="0">
                  <c:v>Ben je bekend met het voorlichtingsmateriaal over (on)gewenst gedrag in jouw organisatie?</c:v>
                </c:pt>
              </c:strCache>
            </c:strRef>
          </c:tx>
          <c:dPt>
            <c:idx val="0"/>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51E-49A7-9903-740CBE3DF77D}"/>
              </c:ext>
            </c:extLst>
          </c:dPt>
          <c:dPt>
            <c:idx val="1"/>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51E-49A7-9903-740CBE3DF77D}"/>
              </c:ext>
            </c:extLst>
          </c:dPt>
          <c:dPt>
            <c:idx val="2"/>
            <c:bubble3D val="0"/>
            <c:spPr>
              <a:solidFill>
                <a:srgbClr val="C0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51E-49A7-9903-740CBE3DF77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'J&amp;V DJI'!$C$36:$E$36</c:f>
              <c:strCache>
                <c:ptCount val="3"/>
                <c:pt idx="0">
                  <c:v>Nee</c:v>
                </c:pt>
                <c:pt idx="1">
                  <c:v>Ja, ik ben hier tevreden over</c:v>
                </c:pt>
                <c:pt idx="2">
                  <c:v>Ja, ik ben hier niet tevreden over</c:v>
                </c:pt>
              </c:strCache>
            </c:strRef>
          </c:cat>
          <c:val>
            <c:numRef>
              <c:f>'J&amp;V DJI'!$C$37:$E$37</c:f>
              <c:numCache>
                <c:formatCode>General</c:formatCode>
                <c:ptCount val="3"/>
                <c:pt idx="0">
                  <c:v>557</c:v>
                </c:pt>
                <c:pt idx="1">
                  <c:v>309</c:v>
                </c:pt>
                <c:pt idx="2">
                  <c:v>68</c:v>
                </c:pt>
              </c:numCache>
            </c:numRef>
          </c:val>
          <c:extLst>
            <c:ext xmlns:c16="http://schemas.microsoft.com/office/drawing/2014/chart" uri="{C3380CC4-5D6E-409C-BE32-E72D297353CC}">
              <c16:uniqueId val="{00000006-051E-49A7-9903-740CBE3DF77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barChart>
        <c:barDir val="col"/>
        <c:grouping val="clustered"/>
        <c:varyColors val="0"/>
        <c:ser>
          <c:idx val="0"/>
          <c:order val="0"/>
          <c:tx>
            <c:strRef>
              <c:f>'J&amp;V DJI'!$A$215</c:f>
              <c:strCache>
                <c:ptCount val="1"/>
                <c:pt idx="0">
                  <c:v>Door de omgangsvormen binnen mijn organisatie denk ik er over om bij een andere werkgever te gaan werken</c:v>
                </c:pt>
              </c:strCache>
            </c:strRef>
          </c:tx>
          <c:spPr>
            <a:solidFill>
              <a:schemeClr val="accent1">
                <a:alpha val="85000"/>
              </a:schemeClr>
            </a:solidFill>
            <a:ln w="9525" cap="flat" cmpd="sng" algn="ctr">
              <a:solidFill>
                <a:schemeClr val="lt1">
                  <a:alpha val="50000"/>
                </a:schemeClr>
              </a:solidFill>
              <a:round/>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0-FD1F-45B0-8038-C66739C21FF3}"/>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1-FD1F-45B0-8038-C66739C21FF3}"/>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2-FD1F-45B0-8038-C66739C21FF3}"/>
                </c:ext>
              </c:extLst>
            </c:dLbl>
            <c:dLbl>
              <c:idx val="6"/>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3-FD1F-45B0-8038-C66739C21FF3}"/>
                </c:ext>
              </c:extLst>
            </c:dLbl>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4-FD1F-45B0-8038-C66739C21FF3}"/>
                </c:ext>
              </c:extLst>
            </c:dLbl>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5-FD1F-45B0-8038-C66739C21FF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'J&amp;V DJI'!$N$213:$W$214</c:f>
              <c:multiLvlStrCache>
                <c:ptCount val="10"/>
                <c:lvl>
                  <c:pt idx="0">
                    <c:v>1</c:v>
                  </c:pt>
                  <c:pt idx="1">
                    <c:v>2</c:v>
                  </c:pt>
                  <c:pt idx="2">
                    <c:v>3</c:v>
                  </c:pt>
                  <c:pt idx="3">
                    <c:v>4</c:v>
                  </c:pt>
                  <c:pt idx="4">
                    <c:v>5</c:v>
                  </c:pt>
                  <c:pt idx="5">
                    <c:v>6</c:v>
                  </c:pt>
                  <c:pt idx="6">
                    <c:v>7</c:v>
                  </c:pt>
                  <c:pt idx="7">
                    <c:v>8</c:v>
                  </c:pt>
                  <c:pt idx="8">
                    <c:v>9</c:v>
                  </c:pt>
                  <c:pt idx="9">
                    <c:v>10</c:v>
                  </c:pt>
                </c:lvl>
                <c:lvl>
                  <c:pt idx="0">
                    <c:v>Helemaal Oneens</c:v>
                  </c:pt>
                  <c:pt idx="2">
                    <c:v>Oneens</c:v>
                  </c:pt>
                  <c:pt idx="4">
                    <c:v>Neutraal</c:v>
                  </c:pt>
                  <c:pt idx="6">
                    <c:v>Eens</c:v>
                  </c:pt>
                  <c:pt idx="8">
                    <c:v>Helemaal eens</c:v>
                  </c:pt>
                </c:lvl>
              </c:multiLvlStrCache>
            </c:multiLvlStrRef>
          </c:cat>
          <c:val>
            <c:numRef>
              <c:f>'J&amp;V DJI'!$N$215:$W$215</c:f>
              <c:numCache>
                <c:formatCode>0%</c:formatCode>
                <c:ptCount val="10"/>
                <c:pt idx="0">
                  <c:v>0.44646680942184153</c:v>
                </c:pt>
                <c:pt idx="1">
                  <c:v>6.852248394004283E-2</c:v>
                </c:pt>
                <c:pt idx="2">
                  <c:v>5.6745182012847964E-2</c:v>
                </c:pt>
                <c:pt idx="3">
                  <c:v>2.9978586723768737E-2</c:v>
                </c:pt>
                <c:pt idx="4">
                  <c:v>8.2441113490364024E-2</c:v>
                </c:pt>
                <c:pt idx="5">
                  <c:v>5.1391862955032119E-2</c:v>
                </c:pt>
                <c:pt idx="6">
                  <c:v>6.2098501070663809E-2</c:v>
                </c:pt>
                <c:pt idx="7">
                  <c:v>6.5310492505353313E-2</c:v>
                </c:pt>
                <c:pt idx="8">
                  <c:v>4.068522483940043E-2</c:v>
                </c:pt>
                <c:pt idx="9">
                  <c:v>9.6359743040685231E-2</c:v>
                </c:pt>
              </c:numCache>
            </c:numRef>
          </c:val>
          <c:extLst>
            <c:ext xmlns:c16="http://schemas.microsoft.com/office/drawing/2014/chart" uri="{C3380CC4-5D6E-409C-BE32-E72D297353CC}">
              <c16:uniqueId val="{00000006-FD1F-45B0-8038-C66739C21FF3}"/>
            </c:ext>
          </c:extLst>
        </c:ser>
        <c:dLbls>
          <c:dLblPos val="inEnd"/>
          <c:showLegendKey val="0"/>
          <c:showVal val="1"/>
          <c:showCatName val="0"/>
          <c:showSerName val="0"/>
          <c:showPercent val="0"/>
          <c:showBubbleSize val="0"/>
        </c:dLbls>
        <c:gapWidth val="65"/>
        <c:axId val="1563719263"/>
        <c:axId val="668276367"/>
      </c:barChart>
      <c:catAx>
        <c:axId val="156371926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nl-NL"/>
          </a:p>
        </c:txPr>
        <c:crossAx val="668276367"/>
        <c:crosses val="autoZero"/>
        <c:auto val="1"/>
        <c:lblAlgn val="ctr"/>
        <c:lblOffset val="100"/>
        <c:noMultiLvlLbl val="0"/>
      </c:catAx>
      <c:valAx>
        <c:axId val="668276367"/>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563719263"/>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barChart>
        <c:barDir val="col"/>
        <c:grouping val="clustered"/>
        <c:varyColors val="0"/>
        <c:ser>
          <c:idx val="0"/>
          <c:order val="0"/>
          <c:tx>
            <c:strRef>
              <c:f>'J&amp;V DJI'!$A$218</c:f>
              <c:strCache>
                <c:ptCount val="1"/>
                <c:pt idx="0">
                  <c:v>Door de omgangsvormen binnen mijn sector denk ik er over om in een andere sector te gaan werken</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0-06AD-418B-ADDC-EF22D0CC5E3C}"/>
                </c:ext>
              </c:extLst>
            </c:dLbl>
            <c:dLbl>
              <c:idx val="1"/>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1-06AD-418B-ADDC-EF22D0CC5E3C}"/>
                </c:ext>
              </c:extLst>
            </c:dLbl>
            <c:dLbl>
              <c:idx val="4"/>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2-06AD-418B-ADDC-EF22D0CC5E3C}"/>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3-06AD-418B-ADDC-EF22D0CC5E3C}"/>
                </c:ext>
              </c:extLst>
            </c:dLbl>
            <c:dLbl>
              <c:idx val="6"/>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4-06AD-418B-ADDC-EF22D0CC5E3C}"/>
                </c:ext>
              </c:extLst>
            </c:dLbl>
            <c:dLbl>
              <c:idx val="9"/>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5-06AD-418B-ADDC-EF22D0CC5E3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'J&amp;V DJI'!$N$216:$W$217</c:f>
              <c:multiLvlStrCache>
                <c:ptCount val="10"/>
                <c:lvl>
                  <c:pt idx="0">
                    <c:v>1</c:v>
                  </c:pt>
                  <c:pt idx="1">
                    <c:v>2</c:v>
                  </c:pt>
                  <c:pt idx="2">
                    <c:v>3</c:v>
                  </c:pt>
                  <c:pt idx="3">
                    <c:v>4</c:v>
                  </c:pt>
                  <c:pt idx="4">
                    <c:v>5</c:v>
                  </c:pt>
                  <c:pt idx="5">
                    <c:v>6</c:v>
                  </c:pt>
                  <c:pt idx="6">
                    <c:v>7</c:v>
                  </c:pt>
                  <c:pt idx="7">
                    <c:v>8</c:v>
                  </c:pt>
                  <c:pt idx="8">
                    <c:v>9</c:v>
                  </c:pt>
                  <c:pt idx="9">
                    <c:v>10</c:v>
                  </c:pt>
                </c:lvl>
                <c:lvl>
                  <c:pt idx="0">
                    <c:v>Helemaal Oneens</c:v>
                  </c:pt>
                  <c:pt idx="2">
                    <c:v>Oneens</c:v>
                  </c:pt>
                  <c:pt idx="4">
                    <c:v>Neutraal</c:v>
                  </c:pt>
                  <c:pt idx="6">
                    <c:v>Eens</c:v>
                  </c:pt>
                  <c:pt idx="8">
                    <c:v>Helemaal eens</c:v>
                  </c:pt>
                </c:lvl>
              </c:multiLvlStrCache>
            </c:multiLvlStrRef>
          </c:cat>
          <c:val>
            <c:numRef>
              <c:f>'J&amp;V DJI'!$N$218:$W$218</c:f>
              <c:numCache>
                <c:formatCode>0%</c:formatCode>
                <c:ptCount val="10"/>
                <c:pt idx="0">
                  <c:v>0.47266881028938906</c:v>
                </c:pt>
                <c:pt idx="1">
                  <c:v>8.7888531618435156E-2</c:v>
                </c:pt>
                <c:pt idx="2">
                  <c:v>5.5734190782422297E-2</c:v>
                </c:pt>
                <c:pt idx="3">
                  <c:v>3.965702036441586E-2</c:v>
                </c:pt>
                <c:pt idx="4">
                  <c:v>7.8242229367631297E-2</c:v>
                </c:pt>
                <c:pt idx="5">
                  <c:v>5.4662379421221867E-2</c:v>
                </c:pt>
                <c:pt idx="6">
                  <c:v>5.6806002143622719E-2</c:v>
                </c:pt>
                <c:pt idx="7">
                  <c:v>5.2518756698821008E-2</c:v>
                </c:pt>
                <c:pt idx="8">
                  <c:v>2.5723472668810289E-2</c:v>
                </c:pt>
                <c:pt idx="9">
                  <c:v>7.6098606645230438E-2</c:v>
                </c:pt>
              </c:numCache>
            </c:numRef>
          </c:val>
          <c:extLst>
            <c:ext xmlns:c16="http://schemas.microsoft.com/office/drawing/2014/chart" uri="{C3380CC4-5D6E-409C-BE32-E72D297353CC}">
              <c16:uniqueId val="{00000006-06AD-418B-ADDC-EF22D0CC5E3C}"/>
            </c:ext>
          </c:extLst>
        </c:ser>
        <c:dLbls>
          <c:dLblPos val="inEnd"/>
          <c:showLegendKey val="0"/>
          <c:showVal val="1"/>
          <c:showCatName val="0"/>
          <c:showSerName val="0"/>
          <c:showPercent val="0"/>
          <c:showBubbleSize val="0"/>
        </c:dLbls>
        <c:gapWidth val="65"/>
        <c:axId val="1563719263"/>
        <c:axId val="668276367"/>
      </c:barChart>
      <c:catAx>
        <c:axId val="156371926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nl-NL"/>
          </a:p>
        </c:txPr>
        <c:crossAx val="668276367"/>
        <c:crosses val="autoZero"/>
        <c:auto val="1"/>
        <c:lblAlgn val="ctr"/>
        <c:lblOffset val="100"/>
        <c:noMultiLvlLbl val="0"/>
      </c:catAx>
      <c:valAx>
        <c:axId val="668276367"/>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563719263"/>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barChart>
        <c:barDir val="col"/>
        <c:grouping val="clustered"/>
        <c:varyColors val="0"/>
        <c:ser>
          <c:idx val="0"/>
          <c:order val="0"/>
          <c:tx>
            <c:strRef>
              <c:f>'J&amp;V DJI'!$A$224</c:f>
              <c:strCache>
                <c:ptCount val="1"/>
                <c:pt idx="0">
                  <c:v>Ik kom door mijn werk in gewetensnood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'J&amp;V DJI'!$N$222:$W$223</c:f>
              <c:multiLvlStrCache>
                <c:ptCount val="10"/>
                <c:lvl>
                  <c:pt idx="0">
                    <c:v>1</c:v>
                  </c:pt>
                  <c:pt idx="1">
                    <c:v>2</c:v>
                  </c:pt>
                  <c:pt idx="2">
                    <c:v>3</c:v>
                  </c:pt>
                  <c:pt idx="3">
                    <c:v>4</c:v>
                  </c:pt>
                  <c:pt idx="4">
                    <c:v>5</c:v>
                  </c:pt>
                  <c:pt idx="5">
                    <c:v>6</c:v>
                  </c:pt>
                  <c:pt idx="6">
                    <c:v>7</c:v>
                  </c:pt>
                  <c:pt idx="7">
                    <c:v>8</c:v>
                  </c:pt>
                  <c:pt idx="8">
                    <c:v>9</c:v>
                  </c:pt>
                  <c:pt idx="9">
                    <c:v>10</c:v>
                  </c:pt>
                </c:lvl>
                <c:lvl>
                  <c:pt idx="0">
                    <c:v>Helemaal Oneens</c:v>
                  </c:pt>
                  <c:pt idx="2">
                    <c:v>Oneens</c:v>
                  </c:pt>
                  <c:pt idx="4">
                    <c:v>Neutraal</c:v>
                  </c:pt>
                  <c:pt idx="6">
                    <c:v>Eens</c:v>
                  </c:pt>
                  <c:pt idx="8">
                    <c:v>Helemaal eens</c:v>
                  </c:pt>
                </c:lvl>
              </c:multiLvlStrCache>
            </c:multiLvlStrRef>
          </c:cat>
          <c:val>
            <c:numRef>
              <c:f>'J&amp;V DJI'!$N$224:$W$224</c:f>
              <c:numCache>
                <c:formatCode>0%</c:formatCode>
                <c:ptCount val="10"/>
                <c:pt idx="0">
                  <c:v>0.47002141327623126</c:v>
                </c:pt>
                <c:pt idx="1">
                  <c:v>0.11991434689507495</c:v>
                </c:pt>
                <c:pt idx="2">
                  <c:v>9.2077087794432549E-2</c:v>
                </c:pt>
                <c:pt idx="3">
                  <c:v>4.068522483940043E-2</c:v>
                </c:pt>
                <c:pt idx="4">
                  <c:v>9.7430406852248394E-2</c:v>
                </c:pt>
                <c:pt idx="5">
                  <c:v>5.5674518201284794E-2</c:v>
                </c:pt>
                <c:pt idx="6">
                  <c:v>3.7473233404710919E-2</c:v>
                </c:pt>
                <c:pt idx="7">
                  <c:v>4.3897216274089934E-2</c:v>
                </c:pt>
                <c:pt idx="8">
                  <c:v>1.3918629550321198E-2</c:v>
                </c:pt>
                <c:pt idx="9">
                  <c:v>2.8907922912205567E-2</c:v>
                </c:pt>
              </c:numCache>
            </c:numRef>
          </c:val>
          <c:extLst>
            <c:ext xmlns:c16="http://schemas.microsoft.com/office/drawing/2014/chart" uri="{C3380CC4-5D6E-409C-BE32-E72D297353CC}">
              <c16:uniqueId val="{00000000-4628-4B7C-B61E-9DC4124C54CE}"/>
            </c:ext>
          </c:extLst>
        </c:ser>
        <c:dLbls>
          <c:dLblPos val="inEnd"/>
          <c:showLegendKey val="0"/>
          <c:showVal val="1"/>
          <c:showCatName val="0"/>
          <c:showSerName val="0"/>
          <c:showPercent val="0"/>
          <c:showBubbleSize val="0"/>
        </c:dLbls>
        <c:gapWidth val="65"/>
        <c:axId val="1563719263"/>
        <c:axId val="668276367"/>
      </c:barChart>
      <c:catAx>
        <c:axId val="156371926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nl-NL"/>
          </a:p>
        </c:txPr>
        <c:crossAx val="668276367"/>
        <c:crosses val="autoZero"/>
        <c:auto val="1"/>
        <c:lblAlgn val="ctr"/>
        <c:lblOffset val="100"/>
        <c:noMultiLvlLbl val="0"/>
      </c:catAx>
      <c:valAx>
        <c:axId val="668276367"/>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563719263"/>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9D064BE-D7D3-42E9-9D04-324D32677A53}" type="datetimeFigureOut">
              <a:rPr lang="nl-NL" smtClean="0"/>
              <a:t>10-7-2024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9375EF-6499-477F-B789-45B5869DB744}" type="slidenum">
              <a:rPr lang="nl-NL" smtClean="0"/>
              <a:t>‹nr.›</a:t>
            </a:fld>
            <a:endParaRPr lang="nl-NL"/>
          </a:p>
        </p:txBody>
      </p:sp>
    </p:spTree>
    <p:extLst>
      <p:ext uri="{BB962C8B-B14F-4D97-AF65-F5344CB8AC3E}">
        <p14:creationId xmlns:p14="http://schemas.microsoft.com/office/powerpoint/2010/main" val="2263108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FB5B4C-9419-48A8-88C2-315BEFCF8577}" type="datetimeFigureOut">
              <a:rPr lang="nl-NL" smtClean="0"/>
              <a:pPr/>
              <a:t>10-7-2024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31740A-4554-49AF-A999-6A9B08B63E87}" type="slidenum">
              <a:rPr lang="nl-NL" smtClean="0"/>
              <a:pPr/>
              <a:t>‹nr.›</a:t>
            </a:fld>
            <a:endParaRPr lang="nl-NL"/>
          </a:p>
        </p:txBody>
      </p:sp>
    </p:spTree>
    <p:extLst>
      <p:ext uri="{BB962C8B-B14F-4D97-AF65-F5344CB8AC3E}">
        <p14:creationId xmlns:p14="http://schemas.microsoft.com/office/powerpoint/2010/main" val="3275865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755576" y="3573016"/>
            <a:ext cx="5472608" cy="1757090"/>
          </a:xfrm>
          <a:prstGeom prst="rect">
            <a:avLst/>
          </a:prstGeom>
        </p:spPr>
        <p:txBody>
          <a:bodyPr lIns="0" tIns="0" rIns="0" bIns="0"/>
          <a:lstStyle>
            <a:lvl1pPr marL="0" algn="l">
              <a:lnSpc>
                <a:spcPts val="7200"/>
              </a:lnSpc>
              <a:defRPr sz="7200" b="1" i="0" cap="all" spc="40" baseline="0">
                <a:solidFill>
                  <a:schemeClr val="accent2"/>
                </a:solidFill>
              </a:defRPr>
            </a:lvl1pPr>
          </a:lstStyle>
          <a:p>
            <a:r>
              <a:rPr lang="nl-NL" dirty="0"/>
              <a:t>Titel van de</a:t>
            </a:r>
            <a:br>
              <a:rPr lang="nl-NL" dirty="0"/>
            </a:br>
            <a:r>
              <a:rPr lang="nl-NL" dirty="0"/>
              <a:t>presentatie</a:t>
            </a:r>
          </a:p>
        </p:txBody>
      </p:sp>
      <p:sp>
        <p:nvSpPr>
          <p:cNvPr id="5" name="Tijdelijke aanduiding voor datum 8"/>
          <p:cNvSpPr>
            <a:spLocks noGrp="1"/>
          </p:cNvSpPr>
          <p:nvPr>
            <p:ph type="dt" sz="half" idx="11"/>
          </p:nvPr>
        </p:nvSpPr>
        <p:spPr>
          <a:xfrm>
            <a:off x="899592" y="6309320"/>
            <a:ext cx="1278000" cy="180000"/>
          </a:xfrm>
          <a:prstGeom prst="rect">
            <a:avLst/>
          </a:prstGeom>
        </p:spPr>
        <p:txBody>
          <a:bodyPr lIns="0" tIns="0" rIns="0" bIns="0" anchor="ctr"/>
          <a:lstStyle>
            <a:lvl1pPr>
              <a:defRPr sz="1400" b="1" cap="all" baseline="0">
                <a:solidFill>
                  <a:srgbClr val="2F3F73"/>
                </a:solidFill>
              </a:defRPr>
            </a:lvl1pPr>
          </a:lstStyle>
          <a:p>
            <a:fld id="{42DF29B1-E887-4AE4-BCEC-82621876ED78}" type="datetime1">
              <a:rPr lang="nl-NL" smtClean="0"/>
              <a:t>10-7-2024</a:t>
            </a:fld>
            <a:endParaRPr lang="nl-NL" dirty="0"/>
          </a:p>
        </p:txBody>
      </p:sp>
      <p:sp>
        <p:nvSpPr>
          <p:cNvPr id="6" name="Tijdelijke aanduiding voor voettekst 9"/>
          <p:cNvSpPr>
            <a:spLocks noGrp="1"/>
          </p:cNvSpPr>
          <p:nvPr>
            <p:ph type="ftr" sz="quarter" idx="12"/>
          </p:nvPr>
        </p:nvSpPr>
        <p:spPr>
          <a:xfrm>
            <a:off x="2267744" y="6309318"/>
            <a:ext cx="2448272" cy="180000"/>
          </a:xfrm>
          <a:prstGeom prst="rect">
            <a:avLst/>
          </a:prstGeom>
        </p:spPr>
        <p:txBody>
          <a:bodyPr lIns="0" tIns="0" rIns="0" bIns="0" anchor="ctr"/>
          <a:lstStyle>
            <a:lvl1pPr algn="l">
              <a:defRPr sz="1400" b="1" cap="all" baseline="0">
                <a:solidFill>
                  <a:srgbClr val="2F3F73"/>
                </a:solidFill>
              </a:defRPr>
            </a:lvl1pPr>
          </a:lstStyle>
          <a:p>
            <a:r>
              <a:rPr lang="nl-NL"/>
              <a:t>DJI</a:t>
            </a:r>
            <a:endParaRPr lang="nl-NL" dirty="0"/>
          </a:p>
        </p:txBody>
      </p:sp>
    </p:spTree>
    <p:extLst>
      <p:ext uri="{BB962C8B-B14F-4D97-AF65-F5344CB8AC3E}">
        <p14:creationId xmlns:p14="http://schemas.microsoft.com/office/powerpoint/2010/main" val="53535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ot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7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 (standaard)">
    <p:spTree>
      <p:nvGrpSpPr>
        <p:cNvPr id="1" name=""/>
        <p:cNvGrpSpPr/>
        <p:nvPr/>
      </p:nvGrpSpPr>
      <p:grpSpPr>
        <a:xfrm>
          <a:off x="0" y="0"/>
          <a:ext cx="0" cy="0"/>
          <a:chOff x="0" y="0"/>
          <a:chExt cx="0" cy="0"/>
        </a:xfrm>
      </p:grpSpPr>
      <p:sp>
        <p:nvSpPr>
          <p:cNvPr id="7" name="Tijdelijke aanduiding voor voettekst 9"/>
          <p:cNvSpPr>
            <a:spLocks noGrp="1"/>
          </p:cNvSpPr>
          <p:nvPr>
            <p:ph type="ftr" sz="quarter" idx="12"/>
          </p:nvPr>
        </p:nvSpPr>
        <p:spPr>
          <a:xfrm>
            <a:off x="791880" y="6300000"/>
            <a:ext cx="1368000" cy="180000"/>
          </a:xfrm>
          <a:prstGeom prst="rect">
            <a:avLst/>
          </a:prstGeom>
        </p:spPr>
        <p:txBody>
          <a:bodyPr lIns="0" tIns="0" rIns="0" bIns="0" anchor="ctr"/>
          <a:lstStyle>
            <a:lvl1pPr algn="l">
              <a:defRPr sz="1100" b="1" cap="all" baseline="0">
                <a:solidFill>
                  <a:srgbClr val="2F3F73"/>
                </a:solidFill>
              </a:defRPr>
            </a:lvl1pPr>
          </a:lstStyle>
          <a:p>
            <a:r>
              <a:rPr lang="nl-NL"/>
              <a:t>DJI</a:t>
            </a:r>
            <a:endParaRPr lang="nl-NL" dirty="0"/>
          </a:p>
        </p:txBody>
      </p:sp>
      <p:sp>
        <p:nvSpPr>
          <p:cNvPr id="8" name="Tijdelijke aanduiding voor datum 8"/>
          <p:cNvSpPr>
            <a:spLocks noGrp="1"/>
          </p:cNvSpPr>
          <p:nvPr>
            <p:ph type="dt" sz="half" idx="11"/>
          </p:nvPr>
        </p:nvSpPr>
        <p:spPr>
          <a:xfrm>
            <a:off x="2268000" y="6300000"/>
            <a:ext cx="1188000" cy="180000"/>
          </a:xfrm>
          <a:prstGeom prst="rect">
            <a:avLst/>
          </a:prstGeom>
        </p:spPr>
        <p:txBody>
          <a:bodyPr wrap="none" lIns="0" tIns="0" rIns="0" bIns="0" anchor="ctr"/>
          <a:lstStyle>
            <a:lvl1pPr algn="l">
              <a:defRPr sz="1100" b="1" cap="all" baseline="0">
                <a:solidFill>
                  <a:srgbClr val="2F3F73"/>
                </a:solidFill>
              </a:defRPr>
            </a:lvl1pPr>
          </a:lstStyle>
          <a:p>
            <a:fld id="{1F39C82F-C833-4A6A-9C2F-84102E6DFF7B}" type="datetime1">
              <a:rPr lang="nl-NL" smtClean="0"/>
              <a:t>10-7-2024</a:t>
            </a:fld>
            <a:endParaRPr lang="nl-NL" dirty="0"/>
          </a:p>
        </p:txBody>
      </p:sp>
      <p:sp>
        <p:nvSpPr>
          <p:cNvPr id="10" name="Tijdelijke aanduiding voor tekst 3"/>
          <p:cNvSpPr>
            <a:spLocks noGrp="1"/>
          </p:cNvSpPr>
          <p:nvPr>
            <p:ph type="body" sz="quarter" idx="10" hasCustomPrompt="1"/>
          </p:nvPr>
        </p:nvSpPr>
        <p:spPr>
          <a:xfrm>
            <a:off x="684000" y="1980000"/>
            <a:ext cx="8136903" cy="720000"/>
          </a:xfrm>
          <a:prstGeom prst="rect">
            <a:avLst/>
          </a:prstGeom>
        </p:spPr>
        <p:txBody>
          <a:bodyPr lIns="0" tIns="0" rIns="0" bIns="0"/>
          <a:lstStyle>
            <a:lvl1pPr marL="0" indent="0" algn="l">
              <a:lnSpc>
                <a:spcPct val="100000"/>
              </a:lnSpc>
              <a:spcBef>
                <a:spcPts val="0"/>
              </a:spcBef>
              <a:buClr>
                <a:srgbClr val="9C0B00"/>
              </a:buClr>
              <a:buFont typeface="Arial" pitchFamily="34" charset="0"/>
              <a:buNone/>
              <a:defRPr sz="2000" b="1" baseline="0">
                <a:solidFill>
                  <a:srgbClr val="6E6E6E"/>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fr-FR" dirty="0"/>
              <a:t>DOLOREMQUE LAUDANT VERITATIS ET QUASI</a:t>
            </a:r>
          </a:p>
          <a:p>
            <a:pPr lvl="0"/>
            <a:r>
              <a:rPr lang="fr-FR" dirty="0"/>
              <a:t>VERITATIS ET QUASI VERITATIS ET</a:t>
            </a:r>
            <a:endParaRPr lang="nl-NL" dirty="0"/>
          </a:p>
        </p:txBody>
      </p:sp>
      <p:sp>
        <p:nvSpPr>
          <p:cNvPr id="11" name="Titel 1"/>
          <p:cNvSpPr>
            <a:spLocks noGrp="1"/>
          </p:cNvSpPr>
          <p:nvPr>
            <p:ph type="title" hasCustomPrompt="1"/>
          </p:nvPr>
        </p:nvSpPr>
        <p:spPr>
          <a:xfrm>
            <a:off x="684368" y="702000"/>
            <a:ext cx="5759840" cy="661725"/>
          </a:xfrm>
          <a:prstGeom prst="rect">
            <a:avLst/>
          </a:prstGeom>
        </p:spPr>
        <p:txBody>
          <a:bodyPr wrap="none" lIns="0" tIns="0" rIns="0" bIns="0">
            <a:noAutofit/>
          </a:bodyPr>
          <a:lstStyle>
            <a:lvl1pPr algn="l">
              <a:defRPr sz="4300" b="1" i="0" cap="all" spc="40" baseline="0">
                <a:solidFill>
                  <a:srgbClr val="2F3F73"/>
                </a:solidFill>
              </a:defRPr>
            </a:lvl1pPr>
          </a:lstStyle>
          <a:p>
            <a:r>
              <a:rPr lang="nl-NL" dirty="0" err="1"/>
              <a:t>Diatitel</a:t>
            </a:r>
            <a:endParaRPr lang="nl-NL" dirty="0"/>
          </a:p>
        </p:txBody>
      </p:sp>
      <p:sp>
        <p:nvSpPr>
          <p:cNvPr id="6" name="Tijdelijke aanduiding voor tekst 3"/>
          <p:cNvSpPr>
            <a:spLocks noGrp="1"/>
          </p:cNvSpPr>
          <p:nvPr>
            <p:ph type="body" sz="quarter" idx="13" hasCustomPrompt="1"/>
          </p:nvPr>
        </p:nvSpPr>
        <p:spPr>
          <a:xfrm>
            <a:off x="684000" y="2916000"/>
            <a:ext cx="8136903" cy="2232000"/>
          </a:xfrm>
          <a:prstGeom prst="rect">
            <a:avLst/>
          </a:prstGeom>
        </p:spPr>
        <p:txBody>
          <a:bodyPr lIns="0" tIns="0" rIns="0" bIns="0"/>
          <a:lstStyle>
            <a:lvl1pPr marL="342900" indent="-342900" algn="l">
              <a:lnSpc>
                <a:spcPct val="100000"/>
              </a:lnSpc>
              <a:spcBef>
                <a:spcPts val="0"/>
              </a:spcBef>
              <a:buClr>
                <a:srgbClr val="2F3F73"/>
              </a:buClr>
              <a:buFont typeface="Arial" pitchFamily="34" charset="0"/>
              <a:buChar char="•"/>
              <a:defRPr sz="2000" b="0" baseline="0">
                <a:solidFill>
                  <a:srgbClr val="6E6E6E"/>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fr-FR" dirty="0" err="1"/>
              <a:t>Nemo</a:t>
            </a:r>
            <a:r>
              <a:rPr lang="fr-FR" dirty="0"/>
              <a:t> </a:t>
            </a:r>
            <a:r>
              <a:rPr lang="fr-FR" dirty="0" err="1"/>
              <a:t>enim</a:t>
            </a:r>
            <a:r>
              <a:rPr lang="fr-FR" dirty="0"/>
              <a:t> </a:t>
            </a:r>
            <a:r>
              <a:rPr lang="fr-FR" dirty="0" err="1"/>
              <a:t>ipsam</a:t>
            </a:r>
            <a:r>
              <a:rPr lang="fr-FR" dirty="0"/>
              <a:t> </a:t>
            </a:r>
            <a:r>
              <a:rPr lang="fr-FR" dirty="0" err="1"/>
              <a:t>voluptatem</a:t>
            </a:r>
            <a:r>
              <a:rPr lang="fr-FR" dirty="0"/>
              <a:t> </a:t>
            </a:r>
            <a:r>
              <a:rPr lang="fr-FR" dirty="0" err="1"/>
              <a:t>voluptas</a:t>
            </a:r>
            <a:endParaRPr lang="fr-FR" dirty="0"/>
          </a:p>
          <a:p>
            <a:pPr lvl="0"/>
            <a:r>
              <a:rPr lang="fr-FR" dirty="0" err="1"/>
              <a:t>Sit</a:t>
            </a:r>
            <a:r>
              <a:rPr lang="fr-FR" dirty="0"/>
              <a:t> </a:t>
            </a:r>
            <a:r>
              <a:rPr lang="fr-FR" dirty="0" err="1"/>
              <a:t>aspernatur</a:t>
            </a:r>
            <a:r>
              <a:rPr lang="fr-FR" dirty="0"/>
              <a:t> </a:t>
            </a:r>
            <a:r>
              <a:rPr lang="fr-FR" dirty="0" err="1"/>
              <a:t>aut</a:t>
            </a:r>
            <a:r>
              <a:rPr lang="fr-FR" dirty="0"/>
              <a:t> </a:t>
            </a:r>
            <a:r>
              <a:rPr lang="fr-FR" dirty="0" err="1"/>
              <a:t>odit</a:t>
            </a:r>
            <a:r>
              <a:rPr lang="fr-FR" dirty="0"/>
              <a:t> </a:t>
            </a:r>
            <a:r>
              <a:rPr lang="fr-FR" dirty="0" err="1"/>
              <a:t>aut</a:t>
            </a:r>
            <a:r>
              <a:rPr lang="fr-FR" dirty="0"/>
              <a:t> </a:t>
            </a:r>
            <a:r>
              <a:rPr lang="fr-FR" dirty="0" err="1"/>
              <a:t>fugit</a:t>
            </a:r>
            <a:r>
              <a:rPr lang="fr-FR" dirty="0"/>
              <a:t>, </a:t>
            </a:r>
            <a:r>
              <a:rPr lang="fr-FR" dirty="0" err="1"/>
              <a:t>sed</a:t>
            </a:r>
            <a:r>
              <a:rPr lang="fr-FR" dirty="0"/>
              <a:t> quia</a:t>
            </a:r>
          </a:p>
          <a:p>
            <a:pPr lvl="0"/>
            <a:r>
              <a:rPr lang="fr-FR" dirty="0" err="1"/>
              <a:t>Conseq</a:t>
            </a:r>
            <a:r>
              <a:rPr lang="fr-FR" dirty="0"/>
              <a:t> </a:t>
            </a:r>
            <a:r>
              <a:rPr lang="fr-FR" dirty="0" err="1"/>
              <a:t>untur</a:t>
            </a:r>
            <a:r>
              <a:rPr lang="fr-FR" dirty="0"/>
              <a:t> </a:t>
            </a:r>
            <a:r>
              <a:rPr lang="fr-FR" dirty="0" err="1"/>
              <a:t>magni</a:t>
            </a:r>
            <a:r>
              <a:rPr lang="fr-FR" dirty="0"/>
              <a:t> </a:t>
            </a:r>
            <a:r>
              <a:rPr lang="fr-FR" dirty="0" err="1"/>
              <a:t>dolores</a:t>
            </a:r>
            <a:r>
              <a:rPr lang="fr-FR" dirty="0"/>
              <a:t> </a:t>
            </a:r>
            <a:r>
              <a:rPr lang="fr-FR" dirty="0" err="1"/>
              <a:t>eosratione</a:t>
            </a:r>
            <a:endParaRPr lang="fr-FR" dirty="0"/>
          </a:p>
          <a:p>
            <a:pPr lvl="0"/>
            <a:r>
              <a:rPr lang="fr-FR" dirty="0" err="1"/>
              <a:t>Voluptatem</a:t>
            </a:r>
            <a:r>
              <a:rPr lang="fr-FR" dirty="0"/>
              <a:t> </a:t>
            </a:r>
            <a:r>
              <a:rPr lang="fr-FR" dirty="0" err="1"/>
              <a:t>Zequi</a:t>
            </a:r>
            <a:r>
              <a:rPr lang="fr-FR" dirty="0"/>
              <a:t> </a:t>
            </a:r>
            <a:r>
              <a:rPr lang="fr-FR" dirty="0" err="1"/>
              <a:t>nesciunt</a:t>
            </a:r>
            <a:r>
              <a:rPr lang="fr-FR" dirty="0"/>
              <a:t>. </a:t>
            </a:r>
            <a:r>
              <a:rPr lang="fr-FR" dirty="0" err="1"/>
              <a:t>Neque</a:t>
            </a:r>
            <a:r>
              <a:rPr lang="fr-FR" dirty="0"/>
              <a:t> </a:t>
            </a:r>
            <a:r>
              <a:rPr lang="fr-FR" dirty="0" err="1"/>
              <a:t>porro</a:t>
            </a:r>
            <a:endParaRPr lang="fr-FR" dirty="0"/>
          </a:p>
          <a:p>
            <a:pPr lvl="0"/>
            <a:r>
              <a:rPr lang="fr-FR" dirty="0" err="1"/>
              <a:t>Quisquam</a:t>
            </a:r>
            <a:r>
              <a:rPr lang="fr-FR" dirty="0"/>
              <a:t> est </a:t>
            </a:r>
            <a:r>
              <a:rPr lang="fr-FR" dirty="0" err="1"/>
              <a:t>laudantium</a:t>
            </a:r>
            <a:endParaRPr lang="nl-NL" dirty="0"/>
          </a:p>
        </p:txBody>
      </p:sp>
      <p:sp>
        <p:nvSpPr>
          <p:cNvPr id="9" name="Tijdelijke aanduiding voor tekst 3"/>
          <p:cNvSpPr>
            <a:spLocks noGrp="1"/>
          </p:cNvSpPr>
          <p:nvPr>
            <p:ph type="body" sz="quarter" idx="14" hasCustomPrompt="1"/>
          </p:nvPr>
        </p:nvSpPr>
        <p:spPr>
          <a:xfrm>
            <a:off x="683569" y="5301208"/>
            <a:ext cx="8136903" cy="728921"/>
          </a:xfrm>
          <a:prstGeom prst="rect">
            <a:avLst/>
          </a:prstGeom>
        </p:spPr>
        <p:txBody>
          <a:bodyPr lIns="0" tIns="0" rIns="0" bIns="0"/>
          <a:lstStyle>
            <a:lvl1pPr marL="0" indent="0" algn="l">
              <a:lnSpc>
                <a:spcPct val="100000"/>
              </a:lnSpc>
              <a:spcBef>
                <a:spcPts val="0"/>
              </a:spcBef>
              <a:buClr>
                <a:srgbClr val="9C0B00"/>
              </a:buClr>
              <a:buFont typeface="Arial" pitchFamily="34" charset="0"/>
              <a:buNone/>
              <a:defRPr sz="2000" b="0" baseline="0">
                <a:solidFill>
                  <a:srgbClr val="6E6E6E"/>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pt-BR" dirty="0"/>
              <a:t>Doloremque laudantium totam aperiam, eaque ipsa verita qua</a:t>
            </a:r>
          </a:p>
          <a:p>
            <a:pPr lvl="0"/>
            <a:r>
              <a:rPr lang="pt-BR" dirty="0"/>
              <a:t>hitecto beatae vitaet explicabo.</a:t>
            </a:r>
            <a:endParaRPr lang="nl-N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 met afbeelding">
    <p:spTree>
      <p:nvGrpSpPr>
        <p:cNvPr id="1" name=""/>
        <p:cNvGrpSpPr/>
        <p:nvPr/>
      </p:nvGrpSpPr>
      <p:grpSpPr>
        <a:xfrm>
          <a:off x="0" y="0"/>
          <a:ext cx="0" cy="0"/>
          <a:chOff x="0" y="0"/>
          <a:chExt cx="0" cy="0"/>
        </a:xfrm>
      </p:grpSpPr>
      <p:sp>
        <p:nvSpPr>
          <p:cNvPr id="7" name="Tijdelijke aanduiding voor afbeelding 6"/>
          <p:cNvSpPr>
            <a:spLocks noGrp="1"/>
          </p:cNvSpPr>
          <p:nvPr>
            <p:ph type="pic" sz="quarter" idx="14"/>
          </p:nvPr>
        </p:nvSpPr>
        <p:spPr>
          <a:xfrm>
            <a:off x="-9154" y="1772816"/>
            <a:ext cx="9153153" cy="5085184"/>
          </a:xfrm>
          <a:prstGeom prst="rect">
            <a:avLst/>
          </a:prstGeom>
          <a:solidFill>
            <a:schemeClr val="bg1">
              <a:lumMod val="85000"/>
            </a:schemeClr>
          </a:solidFill>
        </p:spPr>
        <p:txBody>
          <a:bodyPr/>
          <a:lstStyle>
            <a:lvl1pPr marL="0" indent="0">
              <a:buNone/>
              <a:defRPr sz="1800">
                <a:solidFill>
                  <a:schemeClr val="bg1"/>
                </a:solidFill>
              </a:defRPr>
            </a:lvl1pPr>
          </a:lstStyle>
          <a:p>
            <a:r>
              <a:rPr lang="nl-NL"/>
              <a:t>Klik op het pictogram als u een afbeelding wilt toevoegen</a:t>
            </a:r>
            <a:endParaRPr lang="nl-NL" dirty="0"/>
          </a:p>
        </p:txBody>
      </p:sp>
      <p:sp>
        <p:nvSpPr>
          <p:cNvPr id="16" name="Titel 1"/>
          <p:cNvSpPr>
            <a:spLocks noGrp="1"/>
          </p:cNvSpPr>
          <p:nvPr>
            <p:ph type="title" hasCustomPrompt="1"/>
          </p:nvPr>
        </p:nvSpPr>
        <p:spPr>
          <a:xfrm>
            <a:off x="684368" y="702000"/>
            <a:ext cx="5759840" cy="661725"/>
          </a:xfrm>
          <a:prstGeom prst="rect">
            <a:avLst/>
          </a:prstGeom>
        </p:spPr>
        <p:txBody>
          <a:bodyPr wrap="none" lIns="0" tIns="0" rIns="0" bIns="0">
            <a:noAutofit/>
          </a:bodyPr>
          <a:lstStyle>
            <a:lvl1pPr algn="l">
              <a:defRPr sz="4300" b="1" i="0" cap="all" spc="40" baseline="0">
                <a:solidFill>
                  <a:srgbClr val="2F3F73"/>
                </a:solidFill>
              </a:defRPr>
            </a:lvl1pPr>
          </a:lstStyle>
          <a:p>
            <a:r>
              <a:rPr lang="nl-NL" dirty="0" err="1"/>
              <a:t>Diatitel</a:t>
            </a:r>
            <a:endParaRPr lang="nl-NL" dirty="0"/>
          </a:p>
        </p:txBody>
      </p:sp>
    </p:spTree>
    <p:extLst>
      <p:ext uri="{BB962C8B-B14F-4D97-AF65-F5344CB8AC3E}">
        <p14:creationId xmlns:p14="http://schemas.microsoft.com/office/powerpoint/2010/main" val="1551511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 met tekst en afbeelding">
    <p:spTree>
      <p:nvGrpSpPr>
        <p:cNvPr id="1" name=""/>
        <p:cNvGrpSpPr/>
        <p:nvPr/>
      </p:nvGrpSpPr>
      <p:grpSpPr>
        <a:xfrm>
          <a:off x="0" y="0"/>
          <a:ext cx="0" cy="0"/>
          <a:chOff x="0" y="0"/>
          <a:chExt cx="0" cy="0"/>
        </a:xfrm>
      </p:grpSpPr>
      <p:sp>
        <p:nvSpPr>
          <p:cNvPr id="7" name="Tijdelijke aanduiding voor afbeelding 6"/>
          <p:cNvSpPr>
            <a:spLocks noGrp="1"/>
          </p:cNvSpPr>
          <p:nvPr>
            <p:ph type="pic" sz="quarter" idx="14"/>
          </p:nvPr>
        </p:nvSpPr>
        <p:spPr>
          <a:xfrm>
            <a:off x="5004048" y="1988840"/>
            <a:ext cx="4139952" cy="4536504"/>
          </a:xfrm>
          <a:prstGeom prst="rect">
            <a:avLst/>
          </a:prstGeom>
          <a:solidFill>
            <a:schemeClr val="bg1">
              <a:lumMod val="85000"/>
            </a:schemeClr>
          </a:solidFill>
        </p:spPr>
        <p:txBody>
          <a:bodyPr/>
          <a:lstStyle>
            <a:lvl1pPr marL="0" indent="0">
              <a:buNone/>
              <a:defRPr sz="1800">
                <a:solidFill>
                  <a:schemeClr val="bg1"/>
                </a:solidFill>
              </a:defRPr>
            </a:lvl1pPr>
          </a:lstStyle>
          <a:p>
            <a:r>
              <a:rPr lang="nl-NL"/>
              <a:t>Klik op het pictogram als u een afbeelding wilt toevoegen</a:t>
            </a:r>
            <a:endParaRPr lang="nl-NL" dirty="0"/>
          </a:p>
        </p:txBody>
      </p:sp>
      <p:sp>
        <p:nvSpPr>
          <p:cNvPr id="14" name="Tijdelijke aanduiding voor voettekst 9"/>
          <p:cNvSpPr>
            <a:spLocks noGrp="1"/>
          </p:cNvSpPr>
          <p:nvPr>
            <p:ph type="ftr" sz="quarter" idx="12"/>
          </p:nvPr>
        </p:nvSpPr>
        <p:spPr>
          <a:xfrm>
            <a:off x="792000" y="6300000"/>
            <a:ext cx="1368000" cy="180000"/>
          </a:xfrm>
          <a:prstGeom prst="rect">
            <a:avLst/>
          </a:prstGeom>
        </p:spPr>
        <p:txBody>
          <a:bodyPr lIns="0" tIns="0" rIns="0" bIns="0" anchor="ctr"/>
          <a:lstStyle>
            <a:lvl1pPr algn="l">
              <a:defRPr sz="1100" b="1" cap="all" baseline="0">
                <a:solidFill>
                  <a:srgbClr val="2F3F73"/>
                </a:solidFill>
              </a:defRPr>
            </a:lvl1pPr>
          </a:lstStyle>
          <a:p>
            <a:r>
              <a:rPr lang="nl-NL"/>
              <a:t>DJI</a:t>
            </a:r>
            <a:endParaRPr lang="nl-NL" dirty="0"/>
          </a:p>
        </p:txBody>
      </p:sp>
      <p:sp>
        <p:nvSpPr>
          <p:cNvPr id="15" name="Tijdelijke aanduiding voor datum 8"/>
          <p:cNvSpPr>
            <a:spLocks noGrp="1"/>
          </p:cNvSpPr>
          <p:nvPr>
            <p:ph type="dt" sz="half" idx="11"/>
          </p:nvPr>
        </p:nvSpPr>
        <p:spPr>
          <a:xfrm>
            <a:off x="2268000" y="6300000"/>
            <a:ext cx="1188000" cy="180000"/>
          </a:xfrm>
          <a:prstGeom prst="rect">
            <a:avLst/>
          </a:prstGeom>
        </p:spPr>
        <p:txBody>
          <a:bodyPr wrap="none" lIns="0" tIns="0" rIns="0" bIns="0" anchor="ctr"/>
          <a:lstStyle>
            <a:lvl1pPr algn="l">
              <a:defRPr sz="1100" b="1" cap="all" baseline="0">
                <a:solidFill>
                  <a:srgbClr val="2F3F73"/>
                </a:solidFill>
              </a:defRPr>
            </a:lvl1pPr>
          </a:lstStyle>
          <a:p>
            <a:fld id="{BF6BBB0A-A513-4271-B5BE-8D9AC29DC71B}" type="datetime1">
              <a:rPr lang="nl-NL" smtClean="0"/>
              <a:t>10-7-2024</a:t>
            </a:fld>
            <a:endParaRPr lang="nl-NL" dirty="0"/>
          </a:p>
        </p:txBody>
      </p:sp>
      <p:sp>
        <p:nvSpPr>
          <p:cNvPr id="16" name="Titel 1"/>
          <p:cNvSpPr>
            <a:spLocks noGrp="1"/>
          </p:cNvSpPr>
          <p:nvPr>
            <p:ph type="title" hasCustomPrompt="1"/>
          </p:nvPr>
        </p:nvSpPr>
        <p:spPr>
          <a:xfrm>
            <a:off x="684368" y="702000"/>
            <a:ext cx="5759840" cy="661725"/>
          </a:xfrm>
          <a:prstGeom prst="rect">
            <a:avLst/>
          </a:prstGeom>
        </p:spPr>
        <p:txBody>
          <a:bodyPr wrap="none" lIns="0" tIns="0" rIns="0" bIns="0">
            <a:noAutofit/>
          </a:bodyPr>
          <a:lstStyle>
            <a:lvl1pPr algn="l">
              <a:defRPr sz="4300" b="1" i="0" cap="all" spc="40" baseline="0">
                <a:solidFill>
                  <a:srgbClr val="2F3F73"/>
                </a:solidFill>
              </a:defRPr>
            </a:lvl1pPr>
          </a:lstStyle>
          <a:p>
            <a:r>
              <a:rPr lang="nl-NL" dirty="0" err="1"/>
              <a:t>Diatitel</a:t>
            </a:r>
            <a:endParaRPr lang="nl-NL" dirty="0"/>
          </a:p>
        </p:txBody>
      </p:sp>
      <p:sp>
        <p:nvSpPr>
          <p:cNvPr id="8" name="Tijdelijke aanduiding voor tekst 3"/>
          <p:cNvSpPr>
            <a:spLocks noGrp="1"/>
          </p:cNvSpPr>
          <p:nvPr>
            <p:ph type="body" sz="quarter" idx="10" hasCustomPrompt="1"/>
          </p:nvPr>
        </p:nvSpPr>
        <p:spPr>
          <a:xfrm>
            <a:off x="684001" y="1980000"/>
            <a:ext cx="4032016" cy="720000"/>
          </a:xfrm>
          <a:prstGeom prst="rect">
            <a:avLst/>
          </a:prstGeom>
        </p:spPr>
        <p:txBody>
          <a:bodyPr lIns="0" tIns="0" rIns="0" bIns="0"/>
          <a:lstStyle>
            <a:lvl1pPr marL="0" indent="0" algn="l">
              <a:lnSpc>
                <a:spcPct val="100000"/>
              </a:lnSpc>
              <a:spcBef>
                <a:spcPts val="0"/>
              </a:spcBef>
              <a:buClr>
                <a:srgbClr val="9C0B00"/>
              </a:buClr>
              <a:buFont typeface="Arial" pitchFamily="34" charset="0"/>
              <a:buNone/>
              <a:defRPr sz="2000" b="1" baseline="0">
                <a:solidFill>
                  <a:srgbClr val="6E6E6E"/>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fr-FR" dirty="0"/>
              <a:t>DOLOREMQUE LAUDANT VERITATIS</a:t>
            </a:r>
            <a:br>
              <a:rPr lang="fr-FR" dirty="0"/>
            </a:br>
            <a:r>
              <a:rPr lang="fr-FR" dirty="0" err="1"/>
              <a:t>VERITATIS</a:t>
            </a:r>
            <a:r>
              <a:rPr lang="fr-FR" dirty="0"/>
              <a:t> ET QUASI VERITATIS ET</a:t>
            </a:r>
            <a:endParaRPr lang="nl-NL" dirty="0"/>
          </a:p>
        </p:txBody>
      </p:sp>
      <p:sp>
        <p:nvSpPr>
          <p:cNvPr id="9" name="Tijdelijke aanduiding voor tekst 3"/>
          <p:cNvSpPr>
            <a:spLocks noGrp="1"/>
          </p:cNvSpPr>
          <p:nvPr>
            <p:ph type="body" sz="quarter" idx="13" hasCustomPrompt="1"/>
          </p:nvPr>
        </p:nvSpPr>
        <p:spPr>
          <a:xfrm>
            <a:off x="683569" y="2916000"/>
            <a:ext cx="4032016" cy="2232000"/>
          </a:xfrm>
          <a:prstGeom prst="rect">
            <a:avLst/>
          </a:prstGeom>
        </p:spPr>
        <p:txBody>
          <a:bodyPr lIns="0" tIns="0" rIns="0" bIns="0"/>
          <a:lstStyle>
            <a:lvl1pPr marL="342900" indent="-342900" algn="l">
              <a:lnSpc>
                <a:spcPct val="100000"/>
              </a:lnSpc>
              <a:spcBef>
                <a:spcPts val="0"/>
              </a:spcBef>
              <a:buClr>
                <a:srgbClr val="2F3F73"/>
              </a:buClr>
              <a:buFont typeface="Arial" pitchFamily="34" charset="0"/>
              <a:buChar char="•"/>
              <a:defRPr sz="2000" b="0" baseline="0">
                <a:solidFill>
                  <a:srgbClr val="6E6E6E"/>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fr-FR" dirty="0" err="1"/>
              <a:t>Nemo</a:t>
            </a:r>
            <a:r>
              <a:rPr lang="fr-FR" dirty="0"/>
              <a:t> </a:t>
            </a:r>
            <a:r>
              <a:rPr lang="fr-FR" dirty="0" err="1"/>
              <a:t>enim</a:t>
            </a:r>
            <a:r>
              <a:rPr lang="fr-FR" dirty="0"/>
              <a:t> </a:t>
            </a:r>
            <a:r>
              <a:rPr lang="fr-FR" dirty="0" err="1"/>
              <a:t>ipsam</a:t>
            </a:r>
            <a:r>
              <a:rPr lang="fr-FR" dirty="0"/>
              <a:t> </a:t>
            </a:r>
            <a:r>
              <a:rPr lang="fr-FR" dirty="0" err="1"/>
              <a:t>voluptatem</a:t>
            </a:r>
            <a:endParaRPr lang="fr-FR" dirty="0"/>
          </a:p>
          <a:p>
            <a:pPr lvl="0"/>
            <a:r>
              <a:rPr lang="fr-FR" dirty="0" err="1"/>
              <a:t>Sit</a:t>
            </a:r>
            <a:r>
              <a:rPr lang="fr-FR" dirty="0"/>
              <a:t> </a:t>
            </a:r>
            <a:r>
              <a:rPr lang="fr-FR" dirty="0" err="1"/>
              <a:t>aspernatur</a:t>
            </a:r>
            <a:r>
              <a:rPr lang="fr-FR" dirty="0"/>
              <a:t> </a:t>
            </a:r>
            <a:r>
              <a:rPr lang="fr-FR" dirty="0" err="1"/>
              <a:t>aut</a:t>
            </a:r>
            <a:r>
              <a:rPr lang="fr-FR" dirty="0"/>
              <a:t> </a:t>
            </a:r>
            <a:r>
              <a:rPr lang="fr-FR" dirty="0" err="1"/>
              <a:t>odit</a:t>
            </a:r>
            <a:r>
              <a:rPr lang="fr-FR" dirty="0"/>
              <a:t> </a:t>
            </a:r>
            <a:r>
              <a:rPr lang="fr-FR" dirty="0" err="1"/>
              <a:t>aut</a:t>
            </a:r>
            <a:r>
              <a:rPr lang="fr-FR" dirty="0"/>
              <a:t> </a:t>
            </a:r>
            <a:r>
              <a:rPr lang="fr-FR" dirty="0" err="1"/>
              <a:t>fugit</a:t>
            </a:r>
            <a:endParaRPr lang="fr-FR" dirty="0"/>
          </a:p>
          <a:p>
            <a:pPr lvl="0"/>
            <a:r>
              <a:rPr lang="fr-FR" dirty="0" err="1"/>
              <a:t>Conseq</a:t>
            </a:r>
            <a:r>
              <a:rPr lang="fr-FR" dirty="0"/>
              <a:t> </a:t>
            </a:r>
            <a:r>
              <a:rPr lang="fr-FR" dirty="0" err="1"/>
              <a:t>untur</a:t>
            </a:r>
            <a:r>
              <a:rPr lang="fr-FR" dirty="0"/>
              <a:t> </a:t>
            </a:r>
            <a:r>
              <a:rPr lang="fr-FR" dirty="0" err="1"/>
              <a:t>magni</a:t>
            </a:r>
            <a:r>
              <a:rPr lang="fr-FR" dirty="0"/>
              <a:t> </a:t>
            </a:r>
            <a:r>
              <a:rPr lang="fr-FR" dirty="0" err="1"/>
              <a:t>dolores</a:t>
            </a:r>
            <a:endParaRPr lang="fr-FR" dirty="0"/>
          </a:p>
          <a:p>
            <a:pPr lvl="0"/>
            <a:r>
              <a:rPr lang="fr-FR" dirty="0" err="1"/>
              <a:t>Voluptatem</a:t>
            </a:r>
            <a:r>
              <a:rPr lang="fr-FR" dirty="0"/>
              <a:t> </a:t>
            </a:r>
            <a:r>
              <a:rPr lang="fr-FR" dirty="0" err="1"/>
              <a:t>Zequi</a:t>
            </a:r>
            <a:r>
              <a:rPr lang="fr-FR" dirty="0"/>
              <a:t> </a:t>
            </a:r>
            <a:r>
              <a:rPr lang="fr-FR" dirty="0" err="1"/>
              <a:t>nesciunt</a:t>
            </a:r>
            <a:r>
              <a:rPr lang="fr-FR" dirty="0"/>
              <a:t>. </a:t>
            </a:r>
            <a:r>
              <a:rPr lang="fr-FR" dirty="0" err="1"/>
              <a:t>Neque</a:t>
            </a:r>
            <a:endParaRPr lang="fr-FR" dirty="0"/>
          </a:p>
          <a:p>
            <a:pPr lvl="0"/>
            <a:r>
              <a:rPr lang="fr-FR" dirty="0" err="1"/>
              <a:t>Quisquam</a:t>
            </a:r>
            <a:r>
              <a:rPr lang="fr-FR" dirty="0"/>
              <a:t> est </a:t>
            </a:r>
            <a:r>
              <a:rPr lang="fr-FR" dirty="0" err="1"/>
              <a:t>laudantium</a:t>
            </a:r>
            <a:endParaRPr lang="nl-NL" dirty="0"/>
          </a:p>
        </p:txBody>
      </p:sp>
      <p:sp>
        <p:nvSpPr>
          <p:cNvPr id="10" name="Tijdelijke aanduiding voor tekst 3"/>
          <p:cNvSpPr>
            <a:spLocks noGrp="1"/>
          </p:cNvSpPr>
          <p:nvPr>
            <p:ph type="body" sz="quarter" idx="15" hasCustomPrompt="1"/>
          </p:nvPr>
        </p:nvSpPr>
        <p:spPr>
          <a:xfrm>
            <a:off x="683570" y="5301208"/>
            <a:ext cx="4032016" cy="728921"/>
          </a:xfrm>
          <a:prstGeom prst="rect">
            <a:avLst/>
          </a:prstGeom>
        </p:spPr>
        <p:txBody>
          <a:bodyPr lIns="0" tIns="0" rIns="0" bIns="0"/>
          <a:lstStyle>
            <a:lvl1pPr marL="0" indent="0" algn="l">
              <a:lnSpc>
                <a:spcPct val="100000"/>
              </a:lnSpc>
              <a:spcBef>
                <a:spcPts val="0"/>
              </a:spcBef>
              <a:buClr>
                <a:srgbClr val="9C0B00"/>
              </a:buClr>
              <a:buFont typeface="Arial" pitchFamily="34" charset="0"/>
              <a:buNone/>
              <a:defRPr sz="2000" b="0" baseline="0">
                <a:solidFill>
                  <a:srgbClr val="6E6E6E"/>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pt-BR" dirty="0"/>
              <a:t>Doloremque laudantium totam aperiam beatae vitaet explicabo.</a:t>
            </a:r>
            <a:endParaRPr lang="nl-NL" dirty="0"/>
          </a:p>
        </p:txBody>
      </p:sp>
    </p:spTree>
    <p:extLst>
      <p:ext uri="{BB962C8B-B14F-4D97-AF65-F5344CB8AC3E}">
        <p14:creationId xmlns:p14="http://schemas.microsoft.com/office/powerpoint/2010/main" val="257794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ot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574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755576" y="3573016"/>
            <a:ext cx="5472608" cy="1757090"/>
          </a:xfrm>
          <a:prstGeom prst="rect">
            <a:avLst/>
          </a:prstGeom>
        </p:spPr>
        <p:txBody>
          <a:bodyPr lIns="0" tIns="0" rIns="0" bIns="0"/>
          <a:lstStyle>
            <a:lvl1pPr marL="0" algn="l">
              <a:lnSpc>
                <a:spcPts val="7200"/>
              </a:lnSpc>
              <a:defRPr sz="7200" b="1" i="0" cap="all" spc="40" baseline="0">
                <a:solidFill>
                  <a:schemeClr val="accent2"/>
                </a:solidFill>
              </a:defRPr>
            </a:lvl1pPr>
          </a:lstStyle>
          <a:p>
            <a:r>
              <a:rPr lang="nl-NL" dirty="0"/>
              <a:t>Titel van de</a:t>
            </a:r>
            <a:br>
              <a:rPr lang="nl-NL" dirty="0"/>
            </a:br>
            <a:r>
              <a:rPr lang="nl-NL" dirty="0"/>
              <a:t>presentatie</a:t>
            </a:r>
          </a:p>
        </p:txBody>
      </p:sp>
      <p:sp>
        <p:nvSpPr>
          <p:cNvPr id="5" name="Tijdelijke aanduiding voor datum 8"/>
          <p:cNvSpPr>
            <a:spLocks noGrp="1"/>
          </p:cNvSpPr>
          <p:nvPr>
            <p:ph type="dt" sz="half" idx="11"/>
          </p:nvPr>
        </p:nvSpPr>
        <p:spPr>
          <a:xfrm>
            <a:off x="899592" y="6309320"/>
            <a:ext cx="1278000" cy="180000"/>
          </a:xfrm>
          <a:prstGeom prst="rect">
            <a:avLst/>
          </a:prstGeom>
        </p:spPr>
        <p:txBody>
          <a:bodyPr lIns="0" tIns="0" rIns="0" bIns="0" anchor="ctr"/>
          <a:lstStyle>
            <a:lvl1pPr>
              <a:defRPr sz="1400" b="1" cap="all" baseline="0">
                <a:solidFill>
                  <a:srgbClr val="2F3F73"/>
                </a:solidFill>
              </a:defRPr>
            </a:lvl1pPr>
          </a:lstStyle>
          <a:p>
            <a:fld id="{B37C6478-AA9A-466E-9E92-8123A0EE5044}" type="datetime1">
              <a:rPr lang="nl-NL" smtClean="0"/>
              <a:t>10-7-2024</a:t>
            </a:fld>
            <a:endParaRPr lang="nl-NL" dirty="0"/>
          </a:p>
        </p:txBody>
      </p:sp>
      <p:sp>
        <p:nvSpPr>
          <p:cNvPr id="6" name="Tijdelijke aanduiding voor voettekst 9"/>
          <p:cNvSpPr>
            <a:spLocks noGrp="1"/>
          </p:cNvSpPr>
          <p:nvPr>
            <p:ph type="ftr" sz="quarter" idx="12"/>
          </p:nvPr>
        </p:nvSpPr>
        <p:spPr>
          <a:xfrm>
            <a:off x="2267744" y="6309318"/>
            <a:ext cx="2448272" cy="180000"/>
          </a:xfrm>
          <a:prstGeom prst="rect">
            <a:avLst/>
          </a:prstGeom>
        </p:spPr>
        <p:txBody>
          <a:bodyPr lIns="0" tIns="0" rIns="0" bIns="0" anchor="ctr"/>
          <a:lstStyle>
            <a:lvl1pPr algn="l">
              <a:defRPr sz="1400" b="1" cap="all" baseline="0">
                <a:solidFill>
                  <a:srgbClr val="2F3F73"/>
                </a:solidFill>
              </a:defRPr>
            </a:lvl1pPr>
          </a:lstStyle>
          <a:p>
            <a:r>
              <a:rPr lang="nl-NL"/>
              <a:t>DJI</a:t>
            </a:r>
            <a:endParaRPr lang="nl-NL" dirty="0"/>
          </a:p>
        </p:txBody>
      </p:sp>
    </p:spTree>
    <p:extLst>
      <p:ext uri="{BB962C8B-B14F-4D97-AF65-F5344CB8AC3E}">
        <p14:creationId xmlns:p14="http://schemas.microsoft.com/office/powerpoint/2010/main" val="2517127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 (standaard)">
    <p:spTree>
      <p:nvGrpSpPr>
        <p:cNvPr id="1" name=""/>
        <p:cNvGrpSpPr/>
        <p:nvPr/>
      </p:nvGrpSpPr>
      <p:grpSpPr>
        <a:xfrm>
          <a:off x="0" y="0"/>
          <a:ext cx="0" cy="0"/>
          <a:chOff x="0" y="0"/>
          <a:chExt cx="0" cy="0"/>
        </a:xfrm>
      </p:grpSpPr>
      <p:sp>
        <p:nvSpPr>
          <p:cNvPr id="7" name="Tijdelijke aanduiding voor voettekst 9"/>
          <p:cNvSpPr>
            <a:spLocks noGrp="1"/>
          </p:cNvSpPr>
          <p:nvPr>
            <p:ph type="ftr" sz="quarter" idx="12"/>
          </p:nvPr>
        </p:nvSpPr>
        <p:spPr>
          <a:xfrm>
            <a:off x="791880" y="6300000"/>
            <a:ext cx="1368000" cy="180000"/>
          </a:xfrm>
          <a:prstGeom prst="rect">
            <a:avLst/>
          </a:prstGeom>
        </p:spPr>
        <p:txBody>
          <a:bodyPr lIns="0" tIns="0" rIns="0" bIns="0" anchor="ctr"/>
          <a:lstStyle>
            <a:lvl1pPr algn="l">
              <a:defRPr sz="1100" b="1" cap="all" baseline="0">
                <a:solidFill>
                  <a:srgbClr val="2F3F73"/>
                </a:solidFill>
              </a:defRPr>
            </a:lvl1pPr>
          </a:lstStyle>
          <a:p>
            <a:r>
              <a:rPr lang="nl-NL"/>
              <a:t>DJI</a:t>
            </a:r>
            <a:endParaRPr lang="nl-NL" dirty="0"/>
          </a:p>
        </p:txBody>
      </p:sp>
      <p:sp>
        <p:nvSpPr>
          <p:cNvPr id="8" name="Tijdelijke aanduiding voor datum 8"/>
          <p:cNvSpPr>
            <a:spLocks noGrp="1"/>
          </p:cNvSpPr>
          <p:nvPr>
            <p:ph type="dt" sz="half" idx="11"/>
          </p:nvPr>
        </p:nvSpPr>
        <p:spPr>
          <a:xfrm>
            <a:off x="2268000" y="6300000"/>
            <a:ext cx="1188000" cy="180000"/>
          </a:xfrm>
          <a:prstGeom prst="rect">
            <a:avLst/>
          </a:prstGeom>
        </p:spPr>
        <p:txBody>
          <a:bodyPr wrap="none" lIns="0" tIns="0" rIns="0" bIns="0" anchor="ctr"/>
          <a:lstStyle>
            <a:lvl1pPr algn="l">
              <a:defRPr sz="1100" b="1" cap="all" baseline="0">
                <a:solidFill>
                  <a:srgbClr val="2F3F73"/>
                </a:solidFill>
              </a:defRPr>
            </a:lvl1pPr>
          </a:lstStyle>
          <a:p>
            <a:fld id="{04DD1038-1EEE-4FAA-95AA-254D7CE21D69}" type="datetime1">
              <a:rPr lang="nl-NL" smtClean="0"/>
              <a:t>10-7-2024</a:t>
            </a:fld>
            <a:endParaRPr lang="nl-NL" dirty="0"/>
          </a:p>
        </p:txBody>
      </p:sp>
      <p:sp>
        <p:nvSpPr>
          <p:cNvPr id="10" name="Tijdelijke aanduiding voor tekst 3"/>
          <p:cNvSpPr>
            <a:spLocks noGrp="1"/>
          </p:cNvSpPr>
          <p:nvPr>
            <p:ph type="body" sz="quarter" idx="10" hasCustomPrompt="1"/>
          </p:nvPr>
        </p:nvSpPr>
        <p:spPr>
          <a:xfrm>
            <a:off x="684000" y="1980000"/>
            <a:ext cx="8136903" cy="720000"/>
          </a:xfrm>
          <a:prstGeom prst="rect">
            <a:avLst/>
          </a:prstGeom>
        </p:spPr>
        <p:txBody>
          <a:bodyPr lIns="0" tIns="0" rIns="0" bIns="0"/>
          <a:lstStyle>
            <a:lvl1pPr marL="0" indent="0" algn="l">
              <a:lnSpc>
                <a:spcPct val="100000"/>
              </a:lnSpc>
              <a:spcBef>
                <a:spcPts val="0"/>
              </a:spcBef>
              <a:buClr>
                <a:srgbClr val="9C0B00"/>
              </a:buClr>
              <a:buFont typeface="Arial" pitchFamily="34" charset="0"/>
              <a:buNone/>
              <a:defRPr sz="2000" b="1" baseline="0">
                <a:solidFill>
                  <a:srgbClr val="6E6E6E"/>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fr-FR" dirty="0"/>
              <a:t>DOLOREMQUE LAUDANT VERITATIS ET QUASI</a:t>
            </a:r>
          </a:p>
          <a:p>
            <a:pPr lvl="0"/>
            <a:r>
              <a:rPr lang="fr-FR" dirty="0"/>
              <a:t>VERITATIS ET QUASI VERITATIS ET</a:t>
            </a:r>
            <a:endParaRPr lang="nl-NL" dirty="0"/>
          </a:p>
        </p:txBody>
      </p:sp>
      <p:sp>
        <p:nvSpPr>
          <p:cNvPr id="11" name="Titel 1"/>
          <p:cNvSpPr>
            <a:spLocks noGrp="1"/>
          </p:cNvSpPr>
          <p:nvPr>
            <p:ph type="title" hasCustomPrompt="1"/>
          </p:nvPr>
        </p:nvSpPr>
        <p:spPr>
          <a:xfrm>
            <a:off x="684368" y="702000"/>
            <a:ext cx="5759840" cy="661725"/>
          </a:xfrm>
          <a:prstGeom prst="rect">
            <a:avLst/>
          </a:prstGeom>
        </p:spPr>
        <p:txBody>
          <a:bodyPr wrap="none" lIns="0" tIns="0" rIns="0" bIns="0">
            <a:noAutofit/>
          </a:bodyPr>
          <a:lstStyle>
            <a:lvl1pPr algn="l">
              <a:defRPr sz="4300" b="1" i="0" cap="all" spc="40" baseline="0">
                <a:solidFill>
                  <a:srgbClr val="2F3F73"/>
                </a:solidFill>
              </a:defRPr>
            </a:lvl1pPr>
          </a:lstStyle>
          <a:p>
            <a:r>
              <a:rPr lang="nl-NL" dirty="0" err="1"/>
              <a:t>Diatitel</a:t>
            </a:r>
            <a:endParaRPr lang="nl-NL" dirty="0"/>
          </a:p>
        </p:txBody>
      </p:sp>
      <p:sp>
        <p:nvSpPr>
          <p:cNvPr id="6" name="Tijdelijke aanduiding voor tekst 3"/>
          <p:cNvSpPr>
            <a:spLocks noGrp="1"/>
          </p:cNvSpPr>
          <p:nvPr>
            <p:ph type="body" sz="quarter" idx="13" hasCustomPrompt="1"/>
          </p:nvPr>
        </p:nvSpPr>
        <p:spPr>
          <a:xfrm>
            <a:off x="684000" y="2916000"/>
            <a:ext cx="8136903" cy="2232000"/>
          </a:xfrm>
          <a:prstGeom prst="rect">
            <a:avLst/>
          </a:prstGeom>
        </p:spPr>
        <p:txBody>
          <a:bodyPr lIns="0" tIns="0" rIns="0" bIns="0"/>
          <a:lstStyle>
            <a:lvl1pPr marL="342900" indent="-342900" algn="l">
              <a:lnSpc>
                <a:spcPct val="100000"/>
              </a:lnSpc>
              <a:spcBef>
                <a:spcPts val="0"/>
              </a:spcBef>
              <a:buClr>
                <a:srgbClr val="2F3F73"/>
              </a:buClr>
              <a:buFont typeface="Arial" pitchFamily="34" charset="0"/>
              <a:buChar char="•"/>
              <a:defRPr sz="2000" b="0" baseline="0">
                <a:solidFill>
                  <a:srgbClr val="6E6E6E"/>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fr-FR" dirty="0" err="1"/>
              <a:t>Nemo</a:t>
            </a:r>
            <a:r>
              <a:rPr lang="fr-FR" dirty="0"/>
              <a:t> </a:t>
            </a:r>
            <a:r>
              <a:rPr lang="fr-FR" dirty="0" err="1"/>
              <a:t>enim</a:t>
            </a:r>
            <a:r>
              <a:rPr lang="fr-FR" dirty="0"/>
              <a:t> </a:t>
            </a:r>
            <a:r>
              <a:rPr lang="fr-FR" dirty="0" err="1"/>
              <a:t>ipsam</a:t>
            </a:r>
            <a:r>
              <a:rPr lang="fr-FR" dirty="0"/>
              <a:t> </a:t>
            </a:r>
            <a:r>
              <a:rPr lang="fr-FR" dirty="0" err="1"/>
              <a:t>voluptatem</a:t>
            </a:r>
            <a:r>
              <a:rPr lang="fr-FR" dirty="0"/>
              <a:t> </a:t>
            </a:r>
            <a:r>
              <a:rPr lang="fr-FR" dirty="0" err="1"/>
              <a:t>voluptas</a:t>
            </a:r>
            <a:endParaRPr lang="fr-FR" dirty="0"/>
          </a:p>
          <a:p>
            <a:pPr lvl="0"/>
            <a:r>
              <a:rPr lang="fr-FR" dirty="0" err="1"/>
              <a:t>Sit</a:t>
            </a:r>
            <a:r>
              <a:rPr lang="fr-FR" dirty="0"/>
              <a:t> </a:t>
            </a:r>
            <a:r>
              <a:rPr lang="fr-FR" dirty="0" err="1"/>
              <a:t>aspernatur</a:t>
            </a:r>
            <a:r>
              <a:rPr lang="fr-FR" dirty="0"/>
              <a:t> </a:t>
            </a:r>
            <a:r>
              <a:rPr lang="fr-FR" dirty="0" err="1"/>
              <a:t>aut</a:t>
            </a:r>
            <a:r>
              <a:rPr lang="fr-FR" dirty="0"/>
              <a:t> </a:t>
            </a:r>
            <a:r>
              <a:rPr lang="fr-FR" dirty="0" err="1"/>
              <a:t>odit</a:t>
            </a:r>
            <a:r>
              <a:rPr lang="fr-FR" dirty="0"/>
              <a:t> </a:t>
            </a:r>
            <a:r>
              <a:rPr lang="fr-FR" dirty="0" err="1"/>
              <a:t>aut</a:t>
            </a:r>
            <a:r>
              <a:rPr lang="fr-FR" dirty="0"/>
              <a:t> </a:t>
            </a:r>
            <a:r>
              <a:rPr lang="fr-FR" dirty="0" err="1"/>
              <a:t>fugit</a:t>
            </a:r>
            <a:r>
              <a:rPr lang="fr-FR" dirty="0"/>
              <a:t>, </a:t>
            </a:r>
            <a:r>
              <a:rPr lang="fr-FR" dirty="0" err="1"/>
              <a:t>sed</a:t>
            </a:r>
            <a:r>
              <a:rPr lang="fr-FR" dirty="0"/>
              <a:t> quia</a:t>
            </a:r>
          </a:p>
          <a:p>
            <a:pPr lvl="0"/>
            <a:r>
              <a:rPr lang="fr-FR" dirty="0" err="1"/>
              <a:t>Conseq</a:t>
            </a:r>
            <a:r>
              <a:rPr lang="fr-FR" dirty="0"/>
              <a:t> </a:t>
            </a:r>
            <a:r>
              <a:rPr lang="fr-FR" dirty="0" err="1"/>
              <a:t>untur</a:t>
            </a:r>
            <a:r>
              <a:rPr lang="fr-FR" dirty="0"/>
              <a:t> </a:t>
            </a:r>
            <a:r>
              <a:rPr lang="fr-FR" dirty="0" err="1"/>
              <a:t>magni</a:t>
            </a:r>
            <a:r>
              <a:rPr lang="fr-FR" dirty="0"/>
              <a:t> </a:t>
            </a:r>
            <a:r>
              <a:rPr lang="fr-FR" dirty="0" err="1"/>
              <a:t>dolores</a:t>
            </a:r>
            <a:r>
              <a:rPr lang="fr-FR" dirty="0"/>
              <a:t> </a:t>
            </a:r>
            <a:r>
              <a:rPr lang="fr-FR" dirty="0" err="1"/>
              <a:t>eosratione</a:t>
            </a:r>
            <a:endParaRPr lang="fr-FR" dirty="0"/>
          </a:p>
          <a:p>
            <a:pPr lvl="0"/>
            <a:r>
              <a:rPr lang="fr-FR" dirty="0" err="1"/>
              <a:t>Voluptatem</a:t>
            </a:r>
            <a:r>
              <a:rPr lang="fr-FR" dirty="0"/>
              <a:t> </a:t>
            </a:r>
            <a:r>
              <a:rPr lang="fr-FR" dirty="0" err="1"/>
              <a:t>Zequi</a:t>
            </a:r>
            <a:r>
              <a:rPr lang="fr-FR" dirty="0"/>
              <a:t> </a:t>
            </a:r>
            <a:r>
              <a:rPr lang="fr-FR" dirty="0" err="1"/>
              <a:t>nesciunt</a:t>
            </a:r>
            <a:r>
              <a:rPr lang="fr-FR" dirty="0"/>
              <a:t>. </a:t>
            </a:r>
            <a:r>
              <a:rPr lang="fr-FR" dirty="0" err="1"/>
              <a:t>Neque</a:t>
            </a:r>
            <a:r>
              <a:rPr lang="fr-FR" dirty="0"/>
              <a:t> </a:t>
            </a:r>
            <a:r>
              <a:rPr lang="fr-FR" dirty="0" err="1"/>
              <a:t>porro</a:t>
            </a:r>
            <a:endParaRPr lang="fr-FR" dirty="0"/>
          </a:p>
          <a:p>
            <a:pPr lvl="0"/>
            <a:r>
              <a:rPr lang="fr-FR" dirty="0" err="1"/>
              <a:t>Quisquam</a:t>
            </a:r>
            <a:r>
              <a:rPr lang="fr-FR" dirty="0"/>
              <a:t> est </a:t>
            </a:r>
            <a:r>
              <a:rPr lang="fr-FR" dirty="0" err="1"/>
              <a:t>laudantium</a:t>
            </a:r>
            <a:endParaRPr lang="nl-NL" dirty="0"/>
          </a:p>
        </p:txBody>
      </p:sp>
      <p:sp>
        <p:nvSpPr>
          <p:cNvPr id="9" name="Tijdelijke aanduiding voor tekst 3"/>
          <p:cNvSpPr>
            <a:spLocks noGrp="1"/>
          </p:cNvSpPr>
          <p:nvPr>
            <p:ph type="body" sz="quarter" idx="14" hasCustomPrompt="1"/>
          </p:nvPr>
        </p:nvSpPr>
        <p:spPr>
          <a:xfrm>
            <a:off x="683569" y="5301208"/>
            <a:ext cx="8136903" cy="728921"/>
          </a:xfrm>
          <a:prstGeom prst="rect">
            <a:avLst/>
          </a:prstGeom>
        </p:spPr>
        <p:txBody>
          <a:bodyPr lIns="0" tIns="0" rIns="0" bIns="0"/>
          <a:lstStyle>
            <a:lvl1pPr marL="0" indent="0" algn="l">
              <a:lnSpc>
                <a:spcPct val="100000"/>
              </a:lnSpc>
              <a:spcBef>
                <a:spcPts val="0"/>
              </a:spcBef>
              <a:buClr>
                <a:srgbClr val="9C0B00"/>
              </a:buClr>
              <a:buFont typeface="Arial" pitchFamily="34" charset="0"/>
              <a:buNone/>
              <a:defRPr sz="2000" b="0" baseline="0">
                <a:solidFill>
                  <a:srgbClr val="6E6E6E"/>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pt-BR" dirty="0"/>
              <a:t>Doloremque laudantium totam aperiam, eaque ipsa verita qua</a:t>
            </a:r>
          </a:p>
          <a:p>
            <a:pPr lvl="0"/>
            <a:r>
              <a:rPr lang="pt-BR" dirty="0"/>
              <a:t>hitecto beatae vitaet explicabo.</a:t>
            </a:r>
            <a:endParaRPr lang="nl-NL" dirty="0"/>
          </a:p>
        </p:txBody>
      </p:sp>
    </p:spTree>
    <p:extLst>
      <p:ext uri="{BB962C8B-B14F-4D97-AF65-F5344CB8AC3E}">
        <p14:creationId xmlns:p14="http://schemas.microsoft.com/office/powerpoint/2010/main" val="391349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 met afbeelding">
    <p:spTree>
      <p:nvGrpSpPr>
        <p:cNvPr id="1" name=""/>
        <p:cNvGrpSpPr/>
        <p:nvPr/>
      </p:nvGrpSpPr>
      <p:grpSpPr>
        <a:xfrm>
          <a:off x="0" y="0"/>
          <a:ext cx="0" cy="0"/>
          <a:chOff x="0" y="0"/>
          <a:chExt cx="0" cy="0"/>
        </a:xfrm>
      </p:grpSpPr>
      <p:sp>
        <p:nvSpPr>
          <p:cNvPr id="7" name="Tijdelijke aanduiding voor afbeelding 6"/>
          <p:cNvSpPr>
            <a:spLocks noGrp="1"/>
          </p:cNvSpPr>
          <p:nvPr>
            <p:ph type="pic" sz="quarter" idx="14"/>
          </p:nvPr>
        </p:nvSpPr>
        <p:spPr>
          <a:xfrm>
            <a:off x="-9154" y="1772816"/>
            <a:ext cx="9153153" cy="5085184"/>
          </a:xfrm>
          <a:prstGeom prst="rect">
            <a:avLst/>
          </a:prstGeom>
          <a:solidFill>
            <a:schemeClr val="bg1">
              <a:lumMod val="85000"/>
            </a:schemeClr>
          </a:solidFill>
        </p:spPr>
        <p:txBody>
          <a:bodyPr/>
          <a:lstStyle>
            <a:lvl1pPr marL="0" indent="0">
              <a:buNone/>
              <a:defRPr sz="1800">
                <a:solidFill>
                  <a:schemeClr val="bg1"/>
                </a:solidFill>
              </a:defRPr>
            </a:lvl1pPr>
          </a:lstStyle>
          <a:p>
            <a:r>
              <a:rPr lang="nl-NL"/>
              <a:t>Klik op het pictogram als u een afbeelding wilt toevoegen</a:t>
            </a:r>
            <a:endParaRPr lang="nl-NL" dirty="0"/>
          </a:p>
        </p:txBody>
      </p:sp>
      <p:sp>
        <p:nvSpPr>
          <p:cNvPr id="16" name="Titel 1"/>
          <p:cNvSpPr>
            <a:spLocks noGrp="1"/>
          </p:cNvSpPr>
          <p:nvPr>
            <p:ph type="title" hasCustomPrompt="1"/>
          </p:nvPr>
        </p:nvSpPr>
        <p:spPr>
          <a:xfrm>
            <a:off x="684368" y="702000"/>
            <a:ext cx="5759840" cy="661725"/>
          </a:xfrm>
          <a:prstGeom prst="rect">
            <a:avLst/>
          </a:prstGeom>
        </p:spPr>
        <p:txBody>
          <a:bodyPr wrap="none" lIns="0" tIns="0" rIns="0" bIns="0">
            <a:noAutofit/>
          </a:bodyPr>
          <a:lstStyle>
            <a:lvl1pPr algn="l">
              <a:defRPr sz="4300" b="1" i="0" cap="all" spc="40" baseline="0">
                <a:solidFill>
                  <a:srgbClr val="2F3F73"/>
                </a:solidFill>
              </a:defRPr>
            </a:lvl1pPr>
          </a:lstStyle>
          <a:p>
            <a:r>
              <a:rPr lang="nl-NL" dirty="0" err="1"/>
              <a:t>Diatitel</a:t>
            </a:r>
            <a:endParaRPr lang="nl-NL" dirty="0"/>
          </a:p>
        </p:txBody>
      </p:sp>
    </p:spTree>
    <p:extLst>
      <p:ext uri="{BB962C8B-B14F-4D97-AF65-F5344CB8AC3E}">
        <p14:creationId xmlns:p14="http://schemas.microsoft.com/office/powerpoint/2010/main" val="122953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 met tekst en afbeelding">
    <p:spTree>
      <p:nvGrpSpPr>
        <p:cNvPr id="1" name=""/>
        <p:cNvGrpSpPr/>
        <p:nvPr/>
      </p:nvGrpSpPr>
      <p:grpSpPr>
        <a:xfrm>
          <a:off x="0" y="0"/>
          <a:ext cx="0" cy="0"/>
          <a:chOff x="0" y="0"/>
          <a:chExt cx="0" cy="0"/>
        </a:xfrm>
      </p:grpSpPr>
      <p:sp>
        <p:nvSpPr>
          <p:cNvPr id="7" name="Tijdelijke aanduiding voor afbeelding 6"/>
          <p:cNvSpPr>
            <a:spLocks noGrp="1"/>
          </p:cNvSpPr>
          <p:nvPr>
            <p:ph type="pic" sz="quarter" idx="14"/>
          </p:nvPr>
        </p:nvSpPr>
        <p:spPr>
          <a:xfrm>
            <a:off x="5004048" y="1988840"/>
            <a:ext cx="4139952" cy="4536504"/>
          </a:xfrm>
          <a:prstGeom prst="rect">
            <a:avLst/>
          </a:prstGeom>
          <a:solidFill>
            <a:schemeClr val="bg1">
              <a:lumMod val="85000"/>
            </a:schemeClr>
          </a:solidFill>
        </p:spPr>
        <p:txBody>
          <a:bodyPr/>
          <a:lstStyle>
            <a:lvl1pPr marL="0" indent="0">
              <a:buNone/>
              <a:defRPr sz="1800">
                <a:solidFill>
                  <a:schemeClr val="bg1"/>
                </a:solidFill>
              </a:defRPr>
            </a:lvl1pPr>
          </a:lstStyle>
          <a:p>
            <a:r>
              <a:rPr lang="nl-NL"/>
              <a:t>Klik op het pictogram als u een afbeelding wilt toevoegen</a:t>
            </a:r>
            <a:endParaRPr lang="nl-NL" dirty="0"/>
          </a:p>
        </p:txBody>
      </p:sp>
      <p:sp>
        <p:nvSpPr>
          <p:cNvPr id="14" name="Tijdelijke aanduiding voor voettekst 9"/>
          <p:cNvSpPr>
            <a:spLocks noGrp="1"/>
          </p:cNvSpPr>
          <p:nvPr>
            <p:ph type="ftr" sz="quarter" idx="12"/>
          </p:nvPr>
        </p:nvSpPr>
        <p:spPr>
          <a:xfrm>
            <a:off x="792000" y="6300000"/>
            <a:ext cx="1368000" cy="180000"/>
          </a:xfrm>
          <a:prstGeom prst="rect">
            <a:avLst/>
          </a:prstGeom>
        </p:spPr>
        <p:txBody>
          <a:bodyPr lIns="0" tIns="0" rIns="0" bIns="0" anchor="ctr"/>
          <a:lstStyle>
            <a:lvl1pPr algn="l">
              <a:defRPr sz="1100" b="1" cap="all" baseline="0">
                <a:solidFill>
                  <a:srgbClr val="2F3F73"/>
                </a:solidFill>
              </a:defRPr>
            </a:lvl1pPr>
          </a:lstStyle>
          <a:p>
            <a:r>
              <a:rPr lang="nl-NL"/>
              <a:t>DJI</a:t>
            </a:r>
            <a:endParaRPr lang="nl-NL" dirty="0"/>
          </a:p>
        </p:txBody>
      </p:sp>
      <p:sp>
        <p:nvSpPr>
          <p:cNvPr id="15" name="Tijdelijke aanduiding voor datum 8"/>
          <p:cNvSpPr>
            <a:spLocks noGrp="1"/>
          </p:cNvSpPr>
          <p:nvPr>
            <p:ph type="dt" sz="half" idx="11"/>
          </p:nvPr>
        </p:nvSpPr>
        <p:spPr>
          <a:xfrm>
            <a:off x="2268000" y="6300000"/>
            <a:ext cx="1188000" cy="180000"/>
          </a:xfrm>
          <a:prstGeom prst="rect">
            <a:avLst/>
          </a:prstGeom>
        </p:spPr>
        <p:txBody>
          <a:bodyPr wrap="none" lIns="0" tIns="0" rIns="0" bIns="0" anchor="ctr"/>
          <a:lstStyle>
            <a:lvl1pPr algn="l">
              <a:defRPr sz="1100" b="1" cap="all" baseline="0">
                <a:solidFill>
                  <a:srgbClr val="2F3F73"/>
                </a:solidFill>
              </a:defRPr>
            </a:lvl1pPr>
          </a:lstStyle>
          <a:p>
            <a:fld id="{2A1F2001-A2E3-4C80-B948-FBF5F911CDE3}" type="datetime1">
              <a:rPr lang="nl-NL" smtClean="0"/>
              <a:t>10-7-2024</a:t>
            </a:fld>
            <a:endParaRPr lang="nl-NL" dirty="0"/>
          </a:p>
        </p:txBody>
      </p:sp>
      <p:sp>
        <p:nvSpPr>
          <p:cNvPr id="16" name="Titel 1"/>
          <p:cNvSpPr>
            <a:spLocks noGrp="1"/>
          </p:cNvSpPr>
          <p:nvPr>
            <p:ph type="title" hasCustomPrompt="1"/>
          </p:nvPr>
        </p:nvSpPr>
        <p:spPr>
          <a:xfrm>
            <a:off x="684368" y="702000"/>
            <a:ext cx="5759840" cy="661725"/>
          </a:xfrm>
          <a:prstGeom prst="rect">
            <a:avLst/>
          </a:prstGeom>
        </p:spPr>
        <p:txBody>
          <a:bodyPr wrap="none" lIns="0" tIns="0" rIns="0" bIns="0">
            <a:noAutofit/>
          </a:bodyPr>
          <a:lstStyle>
            <a:lvl1pPr algn="l">
              <a:defRPr sz="4300" b="1" i="0" cap="all" spc="40" baseline="0">
                <a:solidFill>
                  <a:srgbClr val="2F3F73"/>
                </a:solidFill>
              </a:defRPr>
            </a:lvl1pPr>
          </a:lstStyle>
          <a:p>
            <a:r>
              <a:rPr lang="nl-NL" dirty="0" err="1"/>
              <a:t>Diatitel</a:t>
            </a:r>
            <a:endParaRPr lang="nl-NL" dirty="0"/>
          </a:p>
        </p:txBody>
      </p:sp>
      <p:sp>
        <p:nvSpPr>
          <p:cNvPr id="8" name="Tijdelijke aanduiding voor tekst 3"/>
          <p:cNvSpPr>
            <a:spLocks noGrp="1"/>
          </p:cNvSpPr>
          <p:nvPr>
            <p:ph type="body" sz="quarter" idx="10" hasCustomPrompt="1"/>
          </p:nvPr>
        </p:nvSpPr>
        <p:spPr>
          <a:xfrm>
            <a:off x="684001" y="1980000"/>
            <a:ext cx="4032016" cy="720000"/>
          </a:xfrm>
          <a:prstGeom prst="rect">
            <a:avLst/>
          </a:prstGeom>
        </p:spPr>
        <p:txBody>
          <a:bodyPr lIns="0" tIns="0" rIns="0" bIns="0"/>
          <a:lstStyle>
            <a:lvl1pPr marL="0" indent="0" algn="l">
              <a:lnSpc>
                <a:spcPct val="100000"/>
              </a:lnSpc>
              <a:spcBef>
                <a:spcPts val="0"/>
              </a:spcBef>
              <a:buClr>
                <a:srgbClr val="9C0B00"/>
              </a:buClr>
              <a:buFont typeface="Arial" pitchFamily="34" charset="0"/>
              <a:buNone/>
              <a:defRPr sz="2000" b="1" baseline="0">
                <a:solidFill>
                  <a:srgbClr val="6E6E6E"/>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fr-FR" dirty="0"/>
              <a:t>DOLOREMQUE LAUDANT VERITATIS</a:t>
            </a:r>
            <a:br>
              <a:rPr lang="fr-FR" dirty="0"/>
            </a:br>
            <a:r>
              <a:rPr lang="fr-FR" dirty="0" err="1"/>
              <a:t>VERITATIS</a:t>
            </a:r>
            <a:r>
              <a:rPr lang="fr-FR" dirty="0"/>
              <a:t> ET QUASI VERITATIS ET</a:t>
            </a:r>
            <a:endParaRPr lang="nl-NL" dirty="0"/>
          </a:p>
        </p:txBody>
      </p:sp>
      <p:sp>
        <p:nvSpPr>
          <p:cNvPr id="9" name="Tijdelijke aanduiding voor tekst 3"/>
          <p:cNvSpPr>
            <a:spLocks noGrp="1"/>
          </p:cNvSpPr>
          <p:nvPr>
            <p:ph type="body" sz="quarter" idx="13" hasCustomPrompt="1"/>
          </p:nvPr>
        </p:nvSpPr>
        <p:spPr>
          <a:xfrm>
            <a:off x="683569" y="2916000"/>
            <a:ext cx="4032016" cy="2232000"/>
          </a:xfrm>
          <a:prstGeom prst="rect">
            <a:avLst/>
          </a:prstGeom>
        </p:spPr>
        <p:txBody>
          <a:bodyPr lIns="0" tIns="0" rIns="0" bIns="0"/>
          <a:lstStyle>
            <a:lvl1pPr marL="342900" indent="-342900" algn="l">
              <a:lnSpc>
                <a:spcPct val="100000"/>
              </a:lnSpc>
              <a:spcBef>
                <a:spcPts val="0"/>
              </a:spcBef>
              <a:buClr>
                <a:srgbClr val="2F3F73"/>
              </a:buClr>
              <a:buFont typeface="Arial" pitchFamily="34" charset="0"/>
              <a:buChar char="•"/>
              <a:defRPr sz="2000" b="0" baseline="0">
                <a:solidFill>
                  <a:srgbClr val="6E6E6E"/>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fr-FR" dirty="0" err="1"/>
              <a:t>Nemo</a:t>
            </a:r>
            <a:r>
              <a:rPr lang="fr-FR" dirty="0"/>
              <a:t> </a:t>
            </a:r>
            <a:r>
              <a:rPr lang="fr-FR" dirty="0" err="1"/>
              <a:t>enim</a:t>
            </a:r>
            <a:r>
              <a:rPr lang="fr-FR" dirty="0"/>
              <a:t> </a:t>
            </a:r>
            <a:r>
              <a:rPr lang="fr-FR" dirty="0" err="1"/>
              <a:t>ipsam</a:t>
            </a:r>
            <a:r>
              <a:rPr lang="fr-FR" dirty="0"/>
              <a:t> </a:t>
            </a:r>
            <a:r>
              <a:rPr lang="fr-FR" dirty="0" err="1"/>
              <a:t>voluptatem</a:t>
            </a:r>
            <a:endParaRPr lang="fr-FR" dirty="0"/>
          </a:p>
          <a:p>
            <a:pPr lvl="0"/>
            <a:r>
              <a:rPr lang="fr-FR" dirty="0" err="1"/>
              <a:t>Sit</a:t>
            </a:r>
            <a:r>
              <a:rPr lang="fr-FR" dirty="0"/>
              <a:t> </a:t>
            </a:r>
            <a:r>
              <a:rPr lang="fr-FR" dirty="0" err="1"/>
              <a:t>aspernatur</a:t>
            </a:r>
            <a:r>
              <a:rPr lang="fr-FR" dirty="0"/>
              <a:t> </a:t>
            </a:r>
            <a:r>
              <a:rPr lang="fr-FR" dirty="0" err="1"/>
              <a:t>aut</a:t>
            </a:r>
            <a:r>
              <a:rPr lang="fr-FR" dirty="0"/>
              <a:t> </a:t>
            </a:r>
            <a:r>
              <a:rPr lang="fr-FR" dirty="0" err="1"/>
              <a:t>odit</a:t>
            </a:r>
            <a:r>
              <a:rPr lang="fr-FR" dirty="0"/>
              <a:t> </a:t>
            </a:r>
            <a:r>
              <a:rPr lang="fr-FR" dirty="0" err="1"/>
              <a:t>aut</a:t>
            </a:r>
            <a:r>
              <a:rPr lang="fr-FR" dirty="0"/>
              <a:t> </a:t>
            </a:r>
            <a:r>
              <a:rPr lang="fr-FR" dirty="0" err="1"/>
              <a:t>fugit</a:t>
            </a:r>
            <a:endParaRPr lang="fr-FR" dirty="0"/>
          </a:p>
          <a:p>
            <a:pPr lvl="0"/>
            <a:r>
              <a:rPr lang="fr-FR" dirty="0" err="1"/>
              <a:t>Conseq</a:t>
            </a:r>
            <a:r>
              <a:rPr lang="fr-FR" dirty="0"/>
              <a:t> </a:t>
            </a:r>
            <a:r>
              <a:rPr lang="fr-FR" dirty="0" err="1"/>
              <a:t>untur</a:t>
            </a:r>
            <a:r>
              <a:rPr lang="fr-FR" dirty="0"/>
              <a:t> </a:t>
            </a:r>
            <a:r>
              <a:rPr lang="fr-FR" dirty="0" err="1"/>
              <a:t>magni</a:t>
            </a:r>
            <a:r>
              <a:rPr lang="fr-FR" dirty="0"/>
              <a:t> </a:t>
            </a:r>
            <a:r>
              <a:rPr lang="fr-FR" dirty="0" err="1"/>
              <a:t>dolores</a:t>
            </a:r>
            <a:endParaRPr lang="fr-FR" dirty="0"/>
          </a:p>
          <a:p>
            <a:pPr lvl="0"/>
            <a:r>
              <a:rPr lang="fr-FR" dirty="0" err="1"/>
              <a:t>Voluptatem</a:t>
            </a:r>
            <a:r>
              <a:rPr lang="fr-FR" dirty="0"/>
              <a:t> </a:t>
            </a:r>
            <a:r>
              <a:rPr lang="fr-FR" dirty="0" err="1"/>
              <a:t>Zequi</a:t>
            </a:r>
            <a:r>
              <a:rPr lang="fr-FR" dirty="0"/>
              <a:t> </a:t>
            </a:r>
            <a:r>
              <a:rPr lang="fr-FR" dirty="0" err="1"/>
              <a:t>nesciunt</a:t>
            </a:r>
            <a:r>
              <a:rPr lang="fr-FR" dirty="0"/>
              <a:t>. </a:t>
            </a:r>
            <a:r>
              <a:rPr lang="fr-FR" dirty="0" err="1"/>
              <a:t>Neque</a:t>
            </a:r>
            <a:endParaRPr lang="fr-FR" dirty="0"/>
          </a:p>
          <a:p>
            <a:pPr lvl="0"/>
            <a:r>
              <a:rPr lang="fr-FR" dirty="0" err="1"/>
              <a:t>Quisquam</a:t>
            </a:r>
            <a:r>
              <a:rPr lang="fr-FR" dirty="0"/>
              <a:t> est </a:t>
            </a:r>
            <a:r>
              <a:rPr lang="fr-FR" dirty="0" err="1"/>
              <a:t>laudantium</a:t>
            </a:r>
            <a:endParaRPr lang="nl-NL" dirty="0"/>
          </a:p>
        </p:txBody>
      </p:sp>
      <p:sp>
        <p:nvSpPr>
          <p:cNvPr id="10" name="Tijdelijke aanduiding voor tekst 3"/>
          <p:cNvSpPr>
            <a:spLocks noGrp="1"/>
          </p:cNvSpPr>
          <p:nvPr>
            <p:ph type="body" sz="quarter" idx="15" hasCustomPrompt="1"/>
          </p:nvPr>
        </p:nvSpPr>
        <p:spPr>
          <a:xfrm>
            <a:off x="683570" y="5301208"/>
            <a:ext cx="4032016" cy="728921"/>
          </a:xfrm>
          <a:prstGeom prst="rect">
            <a:avLst/>
          </a:prstGeom>
        </p:spPr>
        <p:txBody>
          <a:bodyPr lIns="0" tIns="0" rIns="0" bIns="0"/>
          <a:lstStyle>
            <a:lvl1pPr marL="0" indent="0" algn="l">
              <a:lnSpc>
                <a:spcPct val="100000"/>
              </a:lnSpc>
              <a:spcBef>
                <a:spcPts val="0"/>
              </a:spcBef>
              <a:buClr>
                <a:srgbClr val="9C0B00"/>
              </a:buClr>
              <a:buFont typeface="Arial" pitchFamily="34" charset="0"/>
              <a:buNone/>
              <a:defRPr sz="2000" b="0" baseline="0">
                <a:solidFill>
                  <a:srgbClr val="6E6E6E"/>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pt-BR" dirty="0"/>
              <a:t>Doloremque laudantium totam aperiam beatae vitaet explicabo.</a:t>
            </a:r>
            <a:endParaRPr lang="nl-NL" dirty="0"/>
          </a:p>
        </p:txBody>
      </p:sp>
    </p:spTree>
    <p:extLst>
      <p:ext uri="{BB962C8B-B14F-4D97-AF65-F5344CB8AC3E}">
        <p14:creationId xmlns:p14="http://schemas.microsoft.com/office/powerpoint/2010/main" val="4370403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0" r:id="rId1"/>
    <p:sldLayoutId id="2147483649" r:id="rId2"/>
    <p:sldLayoutId id="2147483689" r:id="rId3"/>
    <p:sldLayoutId id="2147483690" r:id="rId4"/>
    <p:sldLayoutId id="2147483688" r:id="rId5"/>
  </p:sldLayoutIdLst>
  <p:hf sldNum="0" hdr="0"/>
  <p:txStyles>
    <p:titleStyle>
      <a:lvl1pPr algn="ctr" defTabSz="914400" rtl="0" eaLnBrk="1" latinLnBrk="0" hangingPunct="1">
        <a:spcBef>
          <a:spcPct val="0"/>
        </a:spcBef>
        <a:buNone/>
        <a:defRPr sz="4300" b="1" i="0" kern="1200" cap="all"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87888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hf sldNum="0" hdr="0"/>
  <p:txStyles>
    <p:titleStyle>
      <a:lvl1pPr algn="ctr" defTabSz="914400" rtl="0" eaLnBrk="1" latinLnBrk="0" hangingPunct="1">
        <a:spcBef>
          <a:spcPct val="0"/>
        </a:spcBef>
        <a:buNone/>
        <a:defRPr sz="4300" b="1" i="0" kern="1200" cap="all"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1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755576" y="3573016"/>
            <a:ext cx="8064896" cy="1757090"/>
          </a:xfrm>
        </p:spPr>
        <p:txBody>
          <a:bodyPr/>
          <a:lstStyle/>
          <a:p>
            <a:r>
              <a:rPr lang="nl-NL" dirty="0"/>
              <a:t>Omgangsvormen</a:t>
            </a:r>
            <a:br>
              <a:rPr lang="nl-NL" dirty="0"/>
            </a:br>
            <a:r>
              <a:rPr lang="nl-NL" sz="6000" dirty="0"/>
              <a:t>DJI</a:t>
            </a:r>
            <a:endParaRPr lang="nl-NL" dirty="0"/>
          </a:p>
        </p:txBody>
      </p:sp>
      <p:sp>
        <p:nvSpPr>
          <p:cNvPr id="3" name="Tijdelijke aanduiding voor datum 2"/>
          <p:cNvSpPr>
            <a:spLocks noGrp="1"/>
          </p:cNvSpPr>
          <p:nvPr>
            <p:ph type="dt" sz="half" idx="11"/>
          </p:nvPr>
        </p:nvSpPr>
        <p:spPr/>
        <p:txBody>
          <a:bodyPr/>
          <a:lstStyle/>
          <a:p>
            <a:fld id="{29E581E1-5709-4099-AD82-6775519DC77D}" type="datetime1">
              <a:rPr lang="nl-NL" smtClean="0"/>
              <a:t>10-7-2024</a:t>
            </a:fld>
            <a:endParaRPr lang="nl-NL" dirty="0"/>
          </a:p>
        </p:txBody>
      </p:sp>
      <p:sp>
        <p:nvSpPr>
          <p:cNvPr id="4" name="Tijdelijke aanduiding voor voettekst 3"/>
          <p:cNvSpPr>
            <a:spLocks noGrp="1"/>
          </p:cNvSpPr>
          <p:nvPr>
            <p:ph type="ftr" sz="quarter" idx="12"/>
          </p:nvPr>
        </p:nvSpPr>
        <p:spPr/>
        <p:txBody>
          <a:bodyPr/>
          <a:lstStyle/>
          <a:p>
            <a:r>
              <a:rPr lang="nl-NL" dirty="0"/>
              <a:t>DJI</a:t>
            </a:r>
          </a:p>
        </p:txBody>
      </p:sp>
    </p:spTree>
    <p:extLst>
      <p:ext uri="{BB962C8B-B14F-4D97-AF65-F5344CB8AC3E}">
        <p14:creationId xmlns:p14="http://schemas.microsoft.com/office/powerpoint/2010/main" val="3248143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fld id="{09E88BEA-66D2-4C86-B1D0-910F81D51D79}" type="datetime1">
              <a:rPr lang="nl-NL" smtClean="0"/>
              <a:t>10-7-2024</a:t>
            </a:fld>
            <a:endParaRPr lang="nl-NL" dirty="0"/>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a:xfrm>
            <a:off x="395536" y="116632"/>
            <a:ext cx="6048672" cy="1247093"/>
          </a:xfrm>
        </p:spPr>
        <p:txBody>
          <a:bodyPr/>
          <a:lstStyle/>
          <a:p>
            <a:r>
              <a:rPr lang="nl-NL" dirty="0"/>
              <a:t>Integriteit</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6660232" y="1556792"/>
            <a:ext cx="2276491" cy="1000045"/>
          </a:xfrm>
        </p:spPr>
        <p:txBody>
          <a:bodyPr/>
          <a:lstStyle/>
          <a:p>
            <a:r>
              <a:rPr lang="nl-NL" dirty="0"/>
              <a:t>12% komt door het werk in gewetensnood</a:t>
            </a:r>
          </a:p>
          <a:p>
            <a:r>
              <a:rPr lang="nl-NL" dirty="0"/>
              <a:t>18% wordt gedwongen het werk op een manier te doen waar ze niet achter staan</a:t>
            </a:r>
          </a:p>
          <a:p>
            <a:r>
              <a:rPr lang="nl-NL" dirty="0"/>
              <a:t>14% is benadeeld door het melden van een misstand</a:t>
            </a:r>
          </a:p>
        </p:txBody>
      </p:sp>
      <p:graphicFrame>
        <p:nvGraphicFramePr>
          <p:cNvPr id="8" name="Grafiek 7">
            <a:extLst>
              <a:ext uri="{FF2B5EF4-FFF2-40B4-BE49-F238E27FC236}">
                <a16:creationId xmlns:a16="http://schemas.microsoft.com/office/drawing/2014/main" id="{451887E0-30E0-4D4E-995B-1A0F73ECBFEF}"/>
              </a:ext>
            </a:extLst>
          </p:cNvPr>
          <p:cNvGraphicFramePr>
            <a:graphicFrameLocks/>
          </p:cNvGraphicFramePr>
          <p:nvPr>
            <p:extLst>
              <p:ext uri="{D42A27DB-BD31-4B8C-83A1-F6EECF244321}">
                <p14:modId xmlns:p14="http://schemas.microsoft.com/office/powerpoint/2010/main" val="1419828855"/>
              </p:ext>
            </p:extLst>
          </p:nvPr>
        </p:nvGraphicFramePr>
        <p:xfrm>
          <a:off x="205372" y="846505"/>
          <a:ext cx="6239512" cy="16627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fiek 8">
            <a:extLst>
              <a:ext uri="{FF2B5EF4-FFF2-40B4-BE49-F238E27FC236}">
                <a16:creationId xmlns:a16="http://schemas.microsoft.com/office/drawing/2014/main" id="{7E151100-FD83-4564-B28E-B46381B32AD2}"/>
              </a:ext>
            </a:extLst>
          </p:cNvPr>
          <p:cNvGraphicFramePr>
            <a:graphicFrameLocks/>
          </p:cNvGraphicFramePr>
          <p:nvPr>
            <p:extLst>
              <p:ext uri="{D42A27DB-BD31-4B8C-83A1-F6EECF244321}">
                <p14:modId xmlns:p14="http://schemas.microsoft.com/office/powerpoint/2010/main" val="2417026870"/>
              </p:ext>
            </p:extLst>
          </p:nvPr>
        </p:nvGraphicFramePr>
        <p:xfrm>
          <a:off x="205372" y="2571959"/>
          <a:ext cx="6241417" cy="17841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fiek 9">
            <a:extLst>
              <a:ext uri="{FF2B5EF4-FFF2-40B4-BE49-F238E27FC236}">
                <a16:creationId xmlns:a16="http://schemas.microsoft.com/office/drawing/2014/main" id="{952B119D-413B-42DB-A429-77200FCEF6AF}"/>
              </a:ext>
            </a:extLst>
          </p:cNvPr>
          <p:cNvGraphicFramePr>
            <a:graphicFrameLocks/>
          </p:cNvGraphicFramePr>
          <p:nvPr>
            <p:extLst>
              <p:ext uri="{D42A27DB-BD31-4B8C-83A1-F6EECF244321}">
                <p14:modId xmlns:p14="http://schemas.microsoft.com/office/powerpoint/2010/main" val="1838649142"/>
              </p:ext>
            </p:extLst>
          </p:nvPr>
        </p:nvGraphicFramePr>
        <p:xfrm>
          <a:off x="198981" y="4418773"/>
          <a:ext cx="6245227" cy="18185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7139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fld id="{5771EFAB-79AD-44B3-A12C-B0E48C249641}" type="datetime1">
              <a:rPr lang="nl-NL" smtClean="0"/>
              <a:t>10-7-2024</a:t>
            </a:fld>
            <a:endParaRPr lang="nl-NL" dirty="0"/>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p:txBody>
          <a:bodyPr/>
          <a:lstStyle/>
          <a:p>
            <a:r>
              <a:rPr lang="nl-NL" dirty="0"/>
              <a:t>Eigen ervaring</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611560" y="4581128"/>
            <a:ext cx="8209343" cy="1576109"/>
          </a:xfrm>
        </p:spPr>
        <p:txBody>
          <a:bodyPr/>
          <a:lstStyle/>
          <a:p>
            <a:r>
              <a:rPr lang="en-US" dirty="0"/>
              <a:t>45% </a:t>
            </a:r>
            <a:r>
              <a:rPr lang="en-US" dirty="0" err="1"/>
              <a:t>heeft</a:t>
            </a:r>
            <a:r>
              <a:rPr lang="en-US" dirty="0"/>
              <a:t> 1 of </a:t>
            </a:r>
            <a:r>
              <a:rPr lang="en-US" dirty="0" err="1"/>
              <a:t>meer</a:t>
            </a:r>
            <a:r>
              <a:rPr lang="en-US" dirty="0"/>
              <a:t> </a:t>
            </a:r>
            <a:r>
              <a:rPr lang="en-US" dirty="0" err="1"/>
              <a:t>vormen</a:t>
            </a:r>
            <a:r>
              <a:rPr lang="en-US" dirty="0"/>
              <a:t> van </a:t>
            </a:r>
            <a:r>
              <a:rPr lang="en-US" dirty="0" err="1"/>
              <a:t>grensoverschrijdend</a:t>
            </a:r>
            <a:r>
              <a:rPr lang="en-US" dirty="0"/>
              <a:t> </a:t>
            </a:r>
            <a:r>
              <a:rPr lang="en-US" dirty="0" err="1"/>
              <a:t>gedrag</a:t>
            </a:r>
            <a:r>
              <a:rPr lang="en-US" dirty="0"/>
              <a:t> </a:t>
            </a:r>
            <a:r>
              <a:rPr lang="en-US" dirty="0" err="1"/>
              <a:t>meegemaakt</a:t>
            </a:r>
            <a:r>
              <a:rPr lang="en-US" dirty="0"/>
              <a:t> </a:t>
            </a:r>
            <a:r>
              <a:rPr lang="en-US" dirty="0" err="1"/>
              <a:t>afgelopen</a:t>
            </a:r>
            <a:r>
              <a:rPr lang="en-US" dirty="0"/>
              <a:t> </a:t>
            </a:r>
            <a:r>
              <a:rPr lang="en-US" dirty="0" err="1"/>
              <a:t>jaar</a:t>
            </a:r>
            <a:endParaRPr lang="en-US" dirty="0"/>
          </a:p>
          <a:p>
            <a:r>
              <a:rPr lang="en-US" dirty="0"/>
              <a:t>20</a:t>
            </a:r>
            <a:r>
              <a:rPr lang="nl-NL" dirty="0"/>
              <a:t>% geeft aan meerdere keren gepest te zijn</a:t>
            </a:r>
          </a:p>
          <a:p>
            <a:r>
              <a:rPr lang="nl-NL" dirty="0"/>
              <a:t>22% geeft aan meerdere keren geïntimideerd te zijn</a:t>
            </a:r>
          </a:p>
          <a:p>
            <a:r>
              <a:rPr lang="nl-NL" dirty="0"/>
              <a:t>Bij discriminatie geven de meesten aan dat dit op grond van afkomst is</a:t>
            </a:r>
          </a:p>
        </p:txBody>
      </p:sp>
      <p:graphicFrame>
        <p:nvGraphicFramePr>
          <p:cNvPr id="7" name="Grafiek 6">
            <a:extLst>
              <a:ext uri="{FF2B5EF4-FFF2-40B4-BE49-F238E27FC236}">
                <a16:creationId xmlns:a16="http://schemas.microsoft.com/office/drawing/2014/main" id="{6E611FD3-D080-407D-845E-A7BD4BF994DD}"/>
              </a:ext>
            </a:extLst>
          </p:cNvPr>
          <p:cNvGraphicFramePr>
            <a:graphicFrameLocks/>
          </p:cNvGraphicFramePr>
          <p:nvPr>
            <p:extLst>
              <p:ext uri="{D42A27DB-BD31-4B8C-83A1-F6EECF244321}">
                <p14:modId xmlns:p14="http://schemas.microsoft.com/office/powerpoint/2010/main" val="1312877679"/>
              </p:ext>
            </p:extLst>
          </p:nvPr>
        </p:nvGraphicFramePr>
        <p:xfrm>
          <a:off x="650692" y="1561698"/>
          <a:ext cx="5714998" cy="2876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9960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fld id="{C458DE7B-BF49-403E-A4F1-F74E64100988}" type="datetime1">
              <a:rPr lang="nl-NL" smtClean="0"/>
              <a:t>10-7-2024</a:t>
            </a:fld>
            <a:endParaRPr lang="nl-NL" dirty="0"/>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p:txBody>
          <a:bodyPr/>
          <a:lstStyle/>
          <a:p>
            <a:r>
              <a:rPr lang="nl-NL" dirty="0"/>
              <a:t>Eigen ervaring</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611560" y="4581128"/>
            <a:ext cx="8209343" cy="1576109"/>
          </a:xfrm>
        </p:spPr>
        <p:txBody>
          <a:bodyPr/>
          <a:lstStyle/>
          <a:p>
            <a:r>
              <a:rPr lang="en-US" sz="1800" dirty="0"/>
              <a:t>In Rotterdam </a:t>
            </a:r>
            <a:r>
              <a:rPr lang="en-US" sz="1800" dirty="0" err="1"/>
              <a:t>komen</a:t>
            </a:r>
            <a:r>
              <a:rPr lang="en-US" sz="1800" dirty="0"/>
              <a:t> alle </a:t>
            </a:r>
            <a:r>
              <a:rPr lang="en-US" sz="1800" dirty="0" err="1"/>
              <a:t>vormen</a:t>
            </a:r>
            <a:r>
              <a:rPr lang="en-US" sz="1800" dirty="0"/>
              <a:t> van </a:t>
            </a:r>
            <a:r>
              <a:rPr lang="en-US" sz="1800" dirty="0" err="1"/>
              <a:t>grensoverschrijdend</a:t>
            </a:r>
            <a:r>
              <a:rPr lang="en-US" sz="1800" dirty="0"/>
              <a:t> </a:t>
            </a:r>
            <a:r>
              <a:rPr lang="en-US" sz="1800" dirty="0" err="1"/>
              <a:t>gedrag</a:t>
            </a:r>
            <a:r>
              <a:rPr lang="en-US" sz="1800" dirty="0"/>
              <a:t> </a:t>
            </a:r>
            <a:r>
              <a:rPr lang="en-US" sz="1800" dirty="0" err="1"/>
              <a:t>meer</a:t>
            </a:r>
            <a:r>
              <a:rPr lang="en-US" sz="1800" dirty="0"/>
              <a:t> dan </a:t>
            </a:r>
            <a:r>
              <a:rPr lang="en-US" sz="1800" dirty="0" err="1"/>
              <a:t>gemiddeld</a:t>
            </a:r>
            <a:r>
              <a:rPr lang="en-US" sz="1800" dirty="0"/>
              <a:t> voor</a:t>
            </a:r>
          </a:p>
          <a:p>
            <a:r>
              <a:rPr lang="en-US" sz="1800" dirty="0"/>
              <a:t>In </a:t>
            </a:r>
            <a:r>
              <a:rPr lang="en-US" sz="1800" dirty="0" err="1"/>
              <a:t>Zaanstad</a:t>
            </a:r>
            <a:r>
              <a:rPr lang="en-US" sz="1800" dirty="0"/>
              <a:t> </a:t>
            </a:r>
            <a:r>
              <a:rPr lang="en-US" sz="1800" dirty="0" err="1"/>
              <a:t>komen</a:t>
            </a:r>
            <a:r>
              <a:rPr lang="en-US" sz="1800" dirty="0"/>
              <a:t> </a:t>
            </a:r>
            <a:r>
              <a:rPr lang="en-US" sz="1800" dirty="0" err="1"/>
              <a:t>seksuele</a:t>
            </a:r>
            <a:r>
              <a:rPr lang="en-US" sz="1800" dirty="0"/>
              <a:t> </a:t>
            </a:r>
            <a:r>
              <a:rPr lang="en-US" sz="1800" dirty="0" err="1"/>
              <a:t>intimidatie</a:t>
            </a:r>
            <a:r>
              <a:rPr lang="en-US" sz="1800" dirty="0"/>
              <a:t>, </a:t>
            </a:r>
            <a:r>
              <a:rPr lang="en-US" sz="1800" dirty="0" err="1"/>
              <a:t>discriminatie</a:t>
            </a:r>
            <a:r>
              <a:rPr lang="en-US" sz="1800" dirty="0"/>
              <a:t> en </a:t>
            </a:r>
            <a:r>
              <a:rPr lang="en-US" sz="1800" dirty="0" err="1"/>
              <a:t>intimidatie</a:t>
            </a:r>
            <a:r>
              <a:rPr lang="en-US" sz="1800" dirty="0"/>
              <a:t> </a:t>
            </a:r>
            <a:r>
              <a:rPr lang="en-US" sz="1800" dirty="0" err="1"/>
              <a:t>meer</a:t>
            </a:r>
            <a:r>
              <a:rPr lang="en-US" sz="1800" dirty="0"/>
              <a:t> dan </a:t>
            </a:r>
            <a:r>
              <a:rPr lang="en-US" sz="1800" dirty="0" err="1"/>
              <a:t>gemiddeld</a:t>
            </a:r>
            <a:r>
              <a:rPr lang="en-US" sz="1800" dirty="0"/>
              <a:t> voor</a:t>
            </a:r>
          </a:p>
          <a:p>
            <a:r>
              <a:rPr lang="nl-NL" sz="1800" dirty="0"/>
              <a:t>In Alphen komt lichamelijke agressie en intimidatie meer dan gemiddeld voor</a:t>
            </a:r>
          </a:p>
        </p:txBody>
      </p:sp>
      <p:graphicFrame>
        <p:nvGraphicFramePr>
          <p:cNvPr id="8" name="Grafiek 7">
            <a:extLst>
              <a:ext uri="{FF2B5EF4-FFF2-40B4-BE49-F238E27FC236}">
                <a16:creationId xmlns:a16="http://schemas.microsoft.com/office/drawing/2014/main" id="{E97A1C8F-B13B-4FCA-A2CA-12942F133CEF}"/>
              </a:ext>
            </a:extLst>
          </p:cNvPr>
          <p:cNvGraphicFramePr>
            <a:graphicFrameLocks/>
          </p:cNvGraphicFramePr>
          <p:nvPr>
            <p:extLst>
              <p:ext uri="{D42A27DB-BD31-4B8C-83A1-F6EECF244321}">
                <p14:modId xmlns:p14="http://schemas.microsoft.com/office/powerpoint/2010/main" val="4203904535"/>
              </p:ext>
            </p:extLst>
          </p:nvPr>
        </p:nvGraphicFramePr>
        <p:xfrm>
          <a:off x="791880" y="1363725"/>
          <a:ext cx="7740560" cy="3001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6189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fld id="{11AC4F3C-9114-41EF-A2BF-C59DD45855D7}" type="datetime1">
              <a:rPr lang="nl-NL" smtClean="0"/>
              <a:t>10-7-2024</a:t>
            </a:fld>
            <a:endParaRPr lang="nl-NL" dirty="0"/>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p:txBody>
          <a:bodyPr/>
          <a:lstStyle/>
          <a:p>
            <a:r>
              <a:rPr lang="nl-NL" dirty="0"/>
              <a:t>Eigen ervaring</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684368" y="5157191"/>
            <a:ext cx="8136535" cy="1000045"/>
          </a:xfrm>
        </p:spPr>
        <p:txBody>
          <a:bodyPr/>
          <a:lstStyle/>
          <a:p>
            <a:r>
              <a:rPr lang="nl-NL" dirty="0"/>
              <a:t>43% van het grensoverschrijdende gedrag wordt door een leidinggevende of directielid veroorzaakt</a:t>
            </a:r>
          </a:p>
        </p:txBody>
      </p:sp>
      <p:graphicFrame>
        <p:nvGraphicFramePr>
          <p:cNvPr id="4" name="Grafiek 3">
            <a:extLst>
              <a:ext uri="{FF2B5EF4-FFF2-40B4-BE49-F238E27FC236}">
                <a16:creationId xmlns:a16="http://schemas.microsoft.com/office/drawing/2014/main" id="{60DDF812-0D81-4480-A110-0E12EF2BDF25}"/>
              </a:ext>
            </a:extLst>
          </p:cNvPr>
          <p:cNvGraphicFramePr>
            <a:graphicFrameLocks/>
          </p:cNvGraphicFramePr>
          <p:nvPr/>
        </p:nvGraphicFramePr>
        <p:xfrm>
          <a:off x="1357992" y="1976982"/>
          <a:ext cx="6428015" cy="29040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8225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fld id="{1ABE8C9D-0B87-4DF4-9B02-D6F63A531E19}" type="datetime1">
              <a:rPr lang="nl-NL" smtClean="0"/>
              <a:t>10-7-2024</a:t>
            </a:fld>
            <a:endParaRPr lang="nl-NL" dirty="0"/>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p:txBody>
          <a:bodyPr/>
          <a:lstStyle/>
          <a:p>
            <a:r>
              <a:rPr lang="nl-NL" dirty="0"/>
              <a:t>gevolgen</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251520" y="5373216"/>
            <a:ext cx="8784976" cy="1059207"/>
          </a:xfrm>
        </p:spPr>
        <p:txBody>
          <a:bodyPr/>
          <a:lstStyle/>
          <a:p>
            <a:r>
              <a:rPr lang="nl-NL" dirty="0"/>
              <a:t>81% had negatieve gevolgen, vooral stress en minder goed functioneren; </a:t>
            </a:r>
          </a:p>
          <a:p>
            <a:r>
              <a:rPr lang="nl-NL" dirty="0"/>
              <a:t>14 mensen denken naar aanleiding van grensoverschrijdend gedrag over suïcide</a:t>
            </a:r>
          </a:p>
          <a:p>
            <a:pPr marL="0" indent="0">
              <a:buNone/>
            </a:pPr>
            <a:endParaRPr lang="nl-NL" dirty="0"/>
          </a:p>
        </p:txBody>
      </p:sp>
      <p:graphicFrame>
        <p:nvGraphicFramePr>
          <p:cNvPr id="7" name="Grafiek 6">
            <a:extLst>
              <a:ext uri="{FF2B5EF4-FFF2-40B4-BE49-F238E27FC236}">
                <a16:creationId xmlns:a16="http://schemas.microsoft.com/office/drawing/2014/main" id="{DAA81113-227D-42DB-8BB2-75ADF8323778}"/>
              </a:ext>
            </a:extLst>
          </p:cNvPr>
          <p:cNvGraphicFramePr>
            <a:graphicFrameLocks/>
          </p:cNvGraphicFramePr>
          <p:nvPr>
            <p:extLst>
              <p:ext uri="{D42A27DB-BD31-4B8C-83A1-F6EECF244321}">
                <p14:modId xmlns:p14="http://schemas.microsoft.com/office/powerpoint/2010/main" val="1438271096"/>
              </p:ext>
            </p:extLst>
          </p:nvPr>
        </p:nvGraphicFramePr>
        <p:xfrm>
          <a:off x="251520" y="1363725"/>
          <a:ext cx="7195185" cy="39374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90635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fld id="{47582738-A38B-4CCB-B495-E878E84187C6}" type="datetime1">
              <a:rPr lang="nl-NL" smtClean="0"/>
              <a:t>10-7-2024</a:t>
            </a:fld>
            <a:endParaRPr lang="nl-NL" dirty="0"/>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p:txBody>
          <a:bodyPr/>
          <a:lstStyle/>
          <a:p>
            <a:r>
              <a:rPr lang="nl-NL" dirty="0"/>
              <a:t>besproken</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251520" y="5496742"/>
            <a:ext cx="8784976" cy="935682"/>
          </a:xfrm>
        </p:spPr>
        <p:txBody>
          <a:bodyPr/>
          <a:lstStyle/>
          <a:p>
            <a:r>
              <a:rPr lang="nl-NL" dirty="0"/>
              <a:t>87% heeft er over gesproken: vooral met collega, leidinggevende </a:t>
            </a:r>
          </a:p>
          <a:p>
            <a:r>
              <a:rPr lang="nl-NL" dirty="0"/>
              <a:t>9% met de vertrouwenspersoon </a:t>
            </a:r>
          </a:p>
        </p:txBody>
      </p:sp>
      <p:graphicFrame>
        <p:nvGraphicFramePr>
          <p:cNvPr id="4" name="Grafiek 3">
            <a:extLst>
              <a:ext uri="{FF2B5EF4-FFF2-40B4-BE49-F238E27FC236}">
                <a16:creationId xmlns:a16="http://schemas.microsoft.com/office/drawing/2014/main" id="{26DD7CE9-1497-4BEA-8FC7-065B6E857B7D}"/>
              </a:ext>
            </a:extLst>
          </p:cNvPr>
          <p:cNvGraphicFramePr>
            <a:graphicFrameLocks/>
          </p:cNvGraphicFramePr>
          <p:nvPr>
            <p:extLst>
              <p:ext uri="{D42A27DB-BD31-4B8C-83A1-F6EECF244321}">
                <p14:modId xmlns:p14="http://schemas.microsoft.com/office/powerpoint/2010/main" val="2128890176"/>
              </p:ext>
            </p:extLst>
          </p:nvPr>
        </p:nvGraphicFramePr>
        <p:xfrm>
          <a:off x="530464" y="1362492"/>
          <a:ext cx="7353904" cy="38667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8620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fld id="{162AD844-F4C3-4AE8-B091-19605A0ED638}" type="datetime1">
              <a:rPr lang="nl-NL" smtClean="0"/>
              <a:t>10-7-2024</a:t>
            </a:fld>
            <a:endParaRPr lang="nl-NL" dirty="0"/>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p:txBody>
          <a:bodyPr/>
          <a:lstStyle/>
          <a:p>
            <a:r>
              <a:rPr lang="nl-NL" dirty="0"/>
              <a:t>Vervolg</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251520" y="5301208"/>
            <a:ext cx="8892480" cy="1440796"/>
          </a:xfrm>
        </p:spPr>
        <p:txBody>
          <a:bodyPr/>
          <a:lstStyle/>
          <a:p>
            <a:r>
              <a:rPr lang="nl-NL" dirty="0"/>
              <a:t>Bij 51% is er niets mee gedaan</a:t>
            </a:r>
          </a:p>
          <a:p>
            <a:r>
              <a:rPr lang="nl-NL" dirty="0"/>
              <a:t>19% is zelf naar de veroorzaker gegaan</a:t>
            </a:r>
          </a:p>
          <a:p>
            <a:r>
              <a:rPr lang="nl-NL" dirty="0"/>
              <a:t>Bij 10% heeft het management dit besproken en/of heeft opgetreden</a:t>
            </a:r>
          </a:p>
        </p:txBody>
      </p:sp>
      <p:graphicFrame>
        <p:nvGraphicFramePr>
          <p:cNvPr id="8" name="Grafiek 7">
            <a:extLst>
              <a:ext uri="{FF2B5EF4-FFF2-40B4-BE49-F238E27FC236}">
                <a16:creationId xmlns:a16="http://schemas.microsoft.com/office/drawing/2014/main" id="{13EF9CFE-12F0-4A24-87E6-753E9A328886}"/>
              </a:ext>
            </a:extLst>
          </p:cNvPr>
          <p:cNvGraphicFramePr>
            <a:graphicFrameLocks/>
          </p:cNvGraphicFramePr>
          <p:nvPr>
            <p:extLst>
              <p:ext uri="{D42A27DB-BD31-4B8C-83A1-F6EECF244321}">
                <p14:modId xmlns:p14="http://schemas.microsoft.com/office/powerpoint/2010/main" val="1879701986"/>
              </p:ext>
            </p:extLst>
          </p:nvPr>
        </p:nvGraphicFramePr>
        <p:xfrm>
          <a:off x="395536" y="1344711"/>
          <a:ext cx="8064096" cy="39564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6267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fld id="{8468C564-57A0-4CE3-A5A9-7B105350BA4F}" type="datetime1">
              <a:rPr lang="nl-NL" smtClean="0"/>
              <a:t>10-7-2024</a:t>
            </a:fld>
            <a:endParaRPr lang="nl-NL" dirty="0"/>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p:txBody>
          <a:bodyPr/>
          <a:lstStyle/>
          <a:p>
            <a:r>
              <a:rPr lang="nl-NL" dirty="0"/>
              <a:t>ondersteuning</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467544" y="5229200"/>
            <a:ext cx="8676456" cy="1512804"/>
          </a:xfrm>
        </p:spPr>
        <p:txBody>
          <a:bodyPr/>
          <a:lstStyle/>
          <a:p>
            <a:r>
              <a:rPr lang="nl-NL" dirty="0"/>
              <a:t>Slechts 29% voelt zich ondersteund door de organisatie</a:t>
            </a:r>
          </a:p>
        </p:txBody>
      </p:sp>
      <p:graphicFrame>
        <p:nvGraphicFramePr>
          <p:cNvPr id="4" name="Grafiek 3">
            <a:extLst>
              <a:ext uri="{FF2B5EF4-FFF2-40B4-BE49-F238E27FC236}">
                <a16:creationId xmlns:a16="http://schemas.microsoft.com/office/drawing/2014/main" id="{5CF3F5BB-4F18-400B-94CC-F7798C7EFBC0}"/>
              </a:ext>
            </a:extLst>
          </p:cNvPr>
          <p:cNvGraphicFramePr>
            <a:graphicFrameLocks/>
          </p:cNvGraphicFramePr>
          <p:nvPr/>
        </p:nvGraphicFramePr>
        <p:xfrm>
          <a:off x="1918607" y="1838869"/>
          <a:ext cx="5306785" cy="31802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7596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fld id="{66C526BC-5FD6-4B45-9F88-495A8FA7C82F}" type="datetime1">
              <a:rPr lang="nl-NL" smtClean="0"/>
              <a:t>10-7-2024</a:t>
            </a:fld>
            <a:endParaRPr lang="nl-NL" dirty="0"/>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a:xfrm>
            <a:off x="576080" y="712352"/>
            <a:ext cx="5759840" cy="661725"/>
          </a:xfrm>
        </p:spPr>
        <p:txBody>
          <a:bodyPr/>
          <a:lstStyle/>
          <a:p>
            <a:r>
              <a:rPr lang="nl-NL" dirty="0"/>
              <a:t>getuigen</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467544" y="5229200"/>
            <a:ext cx="8676456" cy="1512804"/>
          </a:xfrm>
        </p:spPr>
        <p:txBody>
          <a:bodyPr/>
          <a:lstStyle/>
          <a:p>
            <a:r>
              <a:rPr lang="nl-NL" dirty="0"/>
              <a:t>Respondenten zijn vooral getuige geweest van pesten en intimidatie</a:t>
            </a:r>
          </a:p>
          <a:p>
            <a:r>
              <a:rPr lang="nl-NL" dirty="0"/>
              <a:t>Getuigen zien vooral collega’s als veroorzaker</a:t>
            </a:r>
          </a:p>
          <a:p>
            <a:endParaRPr lang="nl-NL" dirty="0"/>
          </a:p>
          <a:p>
            <a:endParaRPr lang="nl-NL" dirty="0"/>
          </a:p>
        </p:txBody>
      </p:sp>
      <p:graphicFrame>
        <p:nvGraphicFramePr>
          <p:cNvPr id="7" name="Grafiek 6">
            <a:extLst>
              <a:ext uri="{FF2B5EF4-FFF2-40B4-BE49-F238E27FC236}">
                <a16:creationId xmlns:a16="http://schemas.microsoft.com/office/drawing/2014/main" id="{9CF268A7-2059-4CEC-BBF8-426BC363E093}"/>
              </a:ext>
            </a:extLst>
          </p:cNvPr>
          <p:cNvGraphicFramePr>
            <a:graphicFrameLocks/>
          </p:cNvGraphicFramePr>
          <p:nvPr>
            <p:extLst>
              <p:ext uri="{D42A27DB-BD31-4B8C-83A1-F6EECF244321}">
                <p14:modId xmlns:p14="http://schemas.microsoft.com/office/powerpoint/2010/main" val="3427869672"/>
              </p:ext>
            </p:extLst>
          </p:nvPr>
        </p:nvGraphicFramePr>
        <p:xfrm>
          <a:off x="323528" y="1481591"/>
          <a:ext cx="4176464" cy="34856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fiek 8">
            <a:extLst>
              <a:ext uri="{FF2B5EF4-FFF2-40B4-BE49-F238E27FC236}">
                <a16:creationId xmlns:a16="http://schemas.microsoft.com/office/drawing/2014/main" id="{750542CD-936C-45B4-B1FA-E5A679931631}"/>
              </a:ext>
            </a:extLst>
          </p:cNvPr>
          <p:cNvGraphicFramePr>
            <a:graphicFrameLocks/>
          </p:cNvGraphicFramePr>
          <p:nvPr>
            <p:extLst>
              <p:ext uri="{D42A27DB-BD31-4B8C-83A1-F6EECF244321}">
                <p14:modId xmlns:p14="http://schemas.microsoft.com/office/powerpoint/2010/main" val="2977167964"/>
              </p:ext>
            </p:extLst>
          </p:nvPr>
        </p:nvGraphicFramePr>
        <p:xfrm>
          <a:off x="4644010" y="1481591"/>
          <a:ext cx="4392486" cy="34856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6311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fld id="{52D6DEC0-6B0E-4AFD-924E-7179363AEB83}" type="datetime1">
              <a:rPr lang="nl-NL" smtClean="0"/>
              <a:t>10-7-2024</a:t>
            </a:fld>
            <a:endParaRPr lang="nl-NL" dirty="0"/>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a:xfrm>
            <a:off x="576080" y="712352"/>
            <a:ext cx="5759840" cy="661725"/>
          </a:xfrm>
        </p:spPr>
        <p:txBody>
          <a:bodyPr/>
          <a:lstStyle/>
          <a:p>
            <a:r>
              <a:rPr lang="nl-NL" dirty="0"/>
              <a:t>getuigen</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467544" y="5229200"/>
            <a:ext cx="8676456" cy="1512804"/>
          </a:xfrm>
        </p:spPr>
        <p:txBody>
          <a:bodyPr/>
          <a:lstStyle/>
          <a:p>
            <a:r>
              <a:rPr lang="nl-NL" dirty="0"/>
              <a:t>Respondenten geven vooral aan degene die dit kwam te hebben ondersteund</a:t>
            </a:r>
          </a:p>
        </p:txBody>
      </p:sp>
      <p:graphicFrame>
        <p:nvGraphicFramePr>
          <p:cNvPr id="4" name="Grafiek 3">
            <a:extLst>
              <a:ext uri="{FF2B5EF4-FFF2-40B4-BE49-F238E27FC236}">
                <a16:creationId xmlns:a16="http://schemas.microsoft.com/office/drawing/2014/main" id="{799C5A2C-0E49-4FE9-B892-1209858FD29F}"/>
              </a:ext>
            </a:extLst>
          </p:cNvPr>
          <p:cNvGraphicFramePr>
            <a:graphicFrameLocks/>
          </p:cNvGraphicFramePr>
          <p:nvPr>
            <p:extLst>
              <p:ext uri="{D42A27DB-BD31-4B8C-83A1-F6EECF244321}">
                <p14:modId xmlns:p14="http://schemas.microsoft.com/office/powerpoint/2010/main" val="1813626719"/>
              </p:ext>
            </p:extLst>
          </p:nvPr>
        </p:nvGraphicFramePr>
        <p:xfrm>
          <a:off x="791880" y="1628800"/>
          <a:ext cx="7082155" cy="29988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80055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D2C1FC4-A8BC-866C-9B5C-A96D1BCFC5B8}"/>
              </a:ext>
            </a:extLst>
          </p:cNvPr>
          <p:cNvSpPr>
            <a:spLocks noGrp="1"/>
          </p:cNvSpPr>
          <p:nvPr>
            <p:ph type="ftr" sz="quarter" idx="12"/>
          </p:nvPr>
        </p:nvSpPr>
        <p:spPr/>
        <p:txBody>
          <a:bodyPr/>
          <a:lstStyle/>
          <a:p>
            <a:r>
              <a:rPr lang="nl-NL" dirty="0"/>
              <a:t>DJI</a:t>
            </a:r>
          </a:p>
        </p:txBody>
      </p:sp>
      <p:sp>
        <p:nvSpPr>
          <p:cNvPr id="3" name="Tijdelijke aanduiding voor datum 2">
            <a:extLst>
              <a:ext uri="{FF2B5EF4-FFF2-40B4-BE49-F238E27FC236}">
                <a16:creationId xmlns:a16="http://schemas.microsoft.com/office/drawing/2014/main" id="{260CA397-D0BA-9A88-3930-752326955165}"/>
              </a:ext>
            </a:extLst>
          </p:cNvPr>
          <p:cNvSpPr>
            <a:spLocks noGrp="1"/>
          </p:cNvSpPr>
          <p:nvPr>
            <p:ph type="dt" sz="half" idx="11"/>
          </p:nvPr>
        </p:nvSpPr>
        <p:spPr/>
        <p:txBody>
          <a:bodyPr/>
          <a:lstStyle/>
          <a:p>
            <a:fld id="{94B0895F-00A2-46D8-A192-2BE2344DE6B9}" type="datetime1">
              <a:rPr lang="nl-NL" smtClean="0"/>
              <a:t>10-7-2024</a:t>
            </a:fld>
            <a:endParaRPr lang="nl-NL" dirty="0"/>
          </a:p>
        </p:txBody>
      </p:sp>
      <p:sp>
        <p:nvSpPr>
          <p:cNvPr id="5" name="Titel 4">
            <a:extLst>
              <a:ext uri="{FF2B5EF4-FFF2-40B4-BE49-F238E27FC236}">
                <a16:creationId xmlns:a16="http://schemas.microsoft.com/office/drawing/2014/main" id="{3ABA7407-8ABA-A83F-4C3B-66E04B42EAC9}"/>
              </a:ext>
            </a:extLst>
          </p:cNvPr>
          <p:cNvSpPr>
            <a:spLocks noGrp="1"/>
          </p:cNvSpPr>
          <p:nvPr>
            <p:ph type="title"/>
          </p:nvPr>
        </p:nvSpPr>
        <p:spPr/>
        <p:txBody>
          <a:bodyPr/>
          <a:lstStyle/>
          <a:p>
            <a:r>
              <a:rPr lang="nl-NL" dirty="0"/>
              <a:t>Onderzoek </a:t>
            </a:r>
            <a:br>
              <a:rPr lang="nl-NL" dirty="0"/>
            </a:br>
            <a:r>
              <a:rPr lang="nl-NL" dirty="0"/>
              <a:t>omgangsvormen</a:t>
            </a:r>
          </a:p>
        </p:txBody>
      </p:sp>
      <p:sp>
        <p:nvSpPr>
          <p:cNvPr id="6" name="Tijdelijke aanduiding voor tekst 5">
            <a:extLst>
              <a:ext uri="{FF2B5EF4-FFF2-40B4-BE49-F238E27FC236}">
                <a16:creationId xmlns:a16="http://schemas.microsoft.com/office/drawing/2014/main" id="{69693CA1-B352-16BD-2A28-49E2CB01C198}"/>
              </a:ext>
            </a:extLst>
          </p:cNvPr>
          <p:cNvSpPr>
            <a:spLocks noGrp="1"/>
          </p:cNvSpPr>
          <p:nvPr>
            <p:ph type="body" sz="quarter" idx="13"/>
          </p:nvPr>
        </p:nvSpPr>
        <p:spPr>
          <a:xfrm>
            <a:off x="611560" y="1988840"/>
            <a:ext cx="8136903" cy="1296144"/>
          </a:xfrm>
          <a:ln w="19050">
            <a:solidFill>
              <a:srgbClr val="2F3F73"/>
            </a:solidFill>
          </a:ln>
        </p:spPr>
        <p:txBody>
          <a:bodyPr/>
          <a:lstStyle/>
          <a:p>
            <a:r>
              <a:rPr lang="nl-NL" dirty="0"/>
              <a:t>Aanleiding: geluiden vanuit de werkvloer</a:t>
            </a:r>
          </a:p>
          <a:p>
            <a:r>
              <a:rPr lang="nl-NL" dirty="0"/>
              <a:t>Uitgezet onder FNV leden bij DJI, flyer rondgedeeld</a:t>
            </a:r>
          </a:p>
          <a:p>
            <a:r>
              <a:rPr lang="nl-NL" dirty="0"/>
              <a:t>Enquête uitgezet 22 april 2024</a:t>
            </a:r>
          </a:p>
          <a:p>
            <a:r>
              <a:rPr lang="nl-NL" dirty="0"/>
              <a:t>21 mei 2024 onderzoek gesloten</a:t>
            </a:r>
          </a:p>
          <a:p>
            <a:pPr marL="0" indent="0">
              <a:buNone/>
            </a:pPr>
            <a:endParaRPr lang="nl-NL" dirty="0"/>
          </a:p>
        </p:txBody>
      </p:sp>
      <p:sp>
        <p:nvSpPr>
          <p:cNvPr id="10" name="Tijdelijke aanduiding voor tekst 5">
            <a:extLst>
              <a:ext uri="{FF2B5EF4-FFF2-40B4-BE49-F238E27FC236}">
                <a16:creationId xmlns:a16="http://schemas.microsoft.com/office/drawing/2014/main" id="{BC5C7E63-6DB9-CEF4-4FB4-C4548211AA07}"/>
              </a:ext>
            </a:extLst>
          </p:cNvPr>
          <p:cNvSpPr txBox="1">
            <a:spLocks/>
          </p:cNvSpPr>
          <p:nvPr/>
        </p:nvSpPr>
        <p:spPr>
          <a:xfrm>
            <a:off x="610561" y="3514644"/>
            <a:ext cx="8136903" cy="2290619"/>
          </a:xfrm>
          <a:prstGeom prst="rect">
            <a:avLst/>
          </a:prstGeom>
          <a:ln w="19050">
            <a:solidFill>
              <a:srgbClr val="2F3F73"/>
            </a:solidFill>
          </a:ln>
        </p:spPr>
        <p:txBody>
          <a:bodyPr lIns="0" tIns="0" rIns="0" bIns="0"/>
          <a:lstStyle>
            <a:lvl1pPr marL="342900" indent="-342900" algn="l" defTabSz="914400" rtl="0" eaLnBrk="1" latinLnBrk="0" hangingPunct="1">
              <a:lnSpc>
                <a:spcPct val="100000"/>
              </a:lnSpc>
              <a:spcBef>
                <a:spcPts val="0"/>
              </a:spcBef>
              <a:buClr>
                <a:srgbClr val="2F3F73"/>
              </a:buClr>
              <a:buFont typeface="Arial" pitchFamily="34" charset="0"/>
              <a:buChar char="•"/>
              <a:defRPr sz="2000" b="0" kern="1200" baseline="0">
                <a:solidFill>
                  <a:srgbClr val="6E6E6E"/>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2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2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dirty="0"/>
              <a:t>933 mensen hebben het onderzoek ingevuld</a:t>
            </a:r>
          </a:p>
          <a:p>
            <a:r>
              <a:rPr lang="nl-NL" dirty="0"/>
              <a:t>26% van de respondenten is FNV lid, 51% is geen vakbondslid (13% lid van andere bond, 10% wil het niet zeggen)</a:t>
            </a:r>
          </a:p>
          <a:p>
            <a:r>
              <a:rPr lang="nl-NL" dirty="0"/>
              <a:t>44% van de respondenten is vrouw, 55% man, 1% anders</a:t>
            </a:r>
          </a:p>
          <a:p>
            <a:r>
              <a:rPr lang="nl-NL" dirty="0"/>
              <a:t>36% van de respondenten is jonger dan 45 jaar</a:t>
            </a:r>
          </a:p>
          <a:p>
            <a:r>
              <a:rPr lang="nl-NL" dirty="0"/>
              <a:t>74% van de respondenten is medewerker, 1% directielid, 10% leidinggevende, 8% staffunctionaris, 6% anders</a:t>
            </a:r>
          </a:p>
          <a:p>
            <a:endParaRPr lang="nl-NL" dirty="0"/>
          </a:p>
          <a:p>
            <a:endParaRPr lang="nl-NL" dirty="0"/>
          </a:p>
        </p:txBody>
      </p:sp>
    </p:spTree>
    <p:extLst>
      <p:ext uri="{BB962C8B-B14F-4D97-AF65-F5344CB8AC3E}">
        <p14:creationId xmlns:p14="http://schemas.microsoft.com/office/powerpoint/2010/main" val="245464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00DF7F30-CA35-A017-41E2-4C819E9A93F6}"/>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939922BC-7CC2-E62A-3246-DF704A089350}"/>
              </a:ext>
            </a:extLst>
          </p:cNvPr>
          <p:cNvSpPr>
            <a:spLocks noGrp="1"/>
          </p:cNvSpPr>
          <p:nvPr>
            <p:ph type="dt" sz="half" idx="11"/>
          </p:nvPr>
        </p:nvSpPr>
        <p:spPr/>
        <p:txBody>
          <a:bodyPr/>
          <a:lstStyle/>
          <a:p>
            <a:fld id="{C051DC81-202F-4B57-B0B4-6C532E2A2065}" type="datetime1">
              <a:rPr lang="nl-NL" smtClean="0"/>
              <a:t>10-7-2024</a:t>
            </a:fld>
            <a:endParaRPr lang="nl-NL" dirty="0"/>
          </a:p>
        </p:txBody>
      </p:sp>
      <p:sp>
        <p:nvSpPr>
          <p:cNvPr id="5" name="Titel 4">
            <a:extLst>
              <a:ext uri="{FF2B5EF4-FFF2-40B4-BE49-F238E27FC236}">
                <a16:creationId xmlns:a16="http://schemas.microsoft.com/office/drawing/2014/main" id="{410E2125-4B1D-536A-F340-00C11765984D}"/>
              </a:ext>
            </a:extLst>
          </p:cNvPr>
          <p:cNvSpPr>
            <a:spLocks noGrp="1"/>
          </p:cNvSpPr>
          <p:nvPr>
            <p:ph type="title"/>
          </p:nvPr>
        </p:nvSpPr>
        <p:spPr/>
        <p:txBody>
          <a:bodyPr/>
          <a:lstStyle/>
          <a:p>
            <a:r>
              <a:rPr lang="nl-NL" dirty="0"/>
              <a:t>Citaten ervaringen</a:t>
            </a:r>
          </a:p>
        </p:txBody>
      </p:sp>
      <p:sp>
        <p:nvSpPr>
          <p:cNvPr id="6" name="Tijdelijke aanduiding voor tekst 5">
            <a:extLst>
              <a:ext uri="{FF2B5EF4-FFF2-40B4-BE49-F238E27FC236}">
                <a16:creationId xmlns:a16="http://schemas.microsoft.com/office/drawing/2014/main" id="{03E87311-B603-1DE7-AC49-B132B0EFF52F}"/>
              </a:ext>
            </a:extLst>
          </p:cNvPr>
          <p:cNvSpPr>
            <a:spLocks noGrp="1"/>
          </p:cNvSpPr>
          <p:nvPr>
            <p:ph type="body" sz="quarter" idx="13"/>
          </p:nvPr>
        </p:nvSpPr>
        <p:spPr>
          <a:xfrm>
            <a:off x="395536" y="1268760"/>
            <a:ext cx="8762260" cy="4058493"/>
          </a:xfrm>
        </p:spPr>
        <p:txBody>
          <a:bodyPr/>
          <a:lstStyle/>
          <a:p>
            <a:pPr>
              <a:lnSpc>
                <a:spcPct val="107000"/>
              </a:lnSpc>
            </a:pPr>
            <a:r>
              <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Achter je rug om over je praten, dat je werk niet goed doet </a:t>
            </a:r>
          </a:p>
          <a:p>
            <a:pPr>
              <a:lnSpc>
                <a:spcPct val="107000"/>
              </a:lnSpc>
            </a:pPr>
            <a:r>
              <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Allochtonen afkraken zodat je niet in aanmerking komt tot bepaalde functie</a:t>
            </a:r>
          </a:p>
          <a:p>
            <a:pPr>
              <a:lnSpc>
                <a:spcPct val="107000"/>
              </a:lnSpc>
            </a:pPr>
            <a:r>
              <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Buitensluiten en over mij praten in plaats van met mij te praten</a:t>
            </a:r>
          </a:p>
          <a:p>
            <a:pPr>
              <a:lnSpc>
                <a:spcPct val="107000"/>
              </a:lnSpc>
            </a:pPr>
            <a:r>
              <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Schreeuwen , dreigen, intimideren, en collega's voortrekken</a:t>
            </a:r>
          </a:p>
          <a:p>
            <a:pPr>
              <a:lnSpc>
                <a:spcPct val="107000"/>
              </a:lnSpc>
            </a:pPr>
            <a:r>
              <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Geen hallo terugzeggen, iedereen vragen voor koffie en mij overslaan</a:t>
            </a:r>
          </a:p>
          <a:p>
            <a:pPr>
              <a:lnSpc>
                <a:spcPct val="107000"/>
              </a:lnSpc>
            </a:pPr>
            <a:r>
              <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Niet mee mogen met team uitjes</a:t>
            </a:r>
          </a:p>
          <a:p>
            <a:pPr>
              <a:lnSpc>
                <a:spcPct val="107000"/>
              </a:lnSpc>
            </a:pPr>
            <a:r>
              <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Ik ben tijdens mijn ziekte niet serieus genomen. Ik durf mij niet meer ziek te melden en zit momenteel met een maagzweer op het werk</a:t>
            </a:r>
          </a:p>
          <a:p>
            <a:pPr>
              <a:lnSpc>
                <a:spcPct val="107000"/>
              </a:lnSpc>
            </a:pPr>
            <a:r>
              <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Afgedaan worden als dom oud wijf</a:t>
            </a:r>
          </a:p>
          <a:p>
            <a:pPr>
              <a:lnSpc>
                <a:spcPct val="107000"/>
              </a:lnSpc>
            </a:pPr>
            <a:r>
              <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Kleineren over lengte en leeftijd</a:t>
            </a:r>
          </a:p>
          <a:p>
            <a:pPr>
              <a:lnSpc>
                <a:spcPct val="107000"/>
              </a:lnSpc>
            </a:pPr>
            <a:r>
              <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Uitlachen en nare opmerkingen maken</a:t>
            </a:r>
          </a:p>
          <a:p>
            <a:pPr>
              <a:lnSpc>
                <a:spcPct val="107000"/>
              </a:lnSpc>
            </a:pPr>
            <a:r>
              <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Mijn christelijke geloof belachelijk gemaakt</a:t>
            </a:r>
          </a:p>
          <a:p>
            <a:pPr>
              <a:lnSpc>
                <a:spcPct val="107000"/>
              </a:lnSpc>
            </a:pPr>
            <a:r>
              <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Opmerkingen over mijn borsten</a:t>
            </a:r>
          </a:p>
          <a:p>
            <a:pPr>
              <a:lnSpc>
                <a:spcPct val="107000"/>
              </a:lnSpc>
            </a:pPr>
            <a:r>
              <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Verkrachting</a:t>
            </a:r>
          </a:p>
          <a:p>
            <a:pPr>
              <a:lnSpc>
                <a:spcPct val="107000"/>
              </a:lnSpc>
            </a:pPr>
            <a:r>
              <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Gedetineerde die mij met de dood bedreigde of wil aanvallen</a:t>
            </a:r>
          </a:p>
          <a:p>
            <a:pPr marL="0" indent="0">
              <a:lnSpc>
                <a:spcPct val="107000"/>
              </a:lnSpc>
              <a:buNone/>
            </a:pPr>
            <a:endPar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a:lnSpc>
                <a:spcPct val="107000"/>
              </a:lnSpc>
            </a:pPr>
            <a:endPar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a:lnSpc>
                <a:spcPct val="107000"/>
              </a:lnSpc>
            </a:pPr>
            <a:endPar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a:lnSpc>
                <a:spcPct val="107000"/>
              </a:lnSpc>
            </a:pPr>
            <a:endPar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a:lnSpc>
                <a:spcPct val="107000"/>
              </a:lnSpc>
            </a:pPr>
            <a:endPar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a:lnSpc>
                <a:spcPct val="107000"/>
              </a:lnSpc>
            </a:pPr>
            <a:endPar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a:lnSpc>
                <a:spcPct val="107000"/>
              </a:lnSpc>
            </a:pPr>
            <a:endPar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a:lnSpc>
                <a:spcPct val="107000"/>
              </a:lnSpc>
            </a:pPr>
            <a:endParaRPr lang="nl-NL" i="1"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nl-NL" sz="20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nl-NL" dirty="0"/>
          </a:p>
        </p:txBody>
      </p:sp>
    </p:spTree>
    <p:extLst>
      <p:ext uri="{BB962C8B-B14F-4D97-AF65-F5344CB8AC3E}">
        <p14:creationId xmlns:p14="http://schemas.microsoft.com/office/powerpoint/2010/main" val="106051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all" spc="0" normalizeH="0" baseline="0" noProof="0">
                <a:ln>
                  <a:noFill/>
                </a:ln>
                <a:solidFill>
                  <a:srgbClr val="2F3F73"/>
                </a:solidFill>
                <a:effectLst/>
                <a:uLnTx/>
                <a:uFillTx/>
                <a:latin typeface="Calibri"/>
                <a:ea typeface="+mn-ea"/>
                <a:cs typeface="+mn-cs"/>
              </a:rPr>
              <a:t>DJI</a:t>
            </a:r>
            <a:endParaRPr kumimoji="0" lang="nl-NL" sz="1100" b="1" i="0" u="none" strike="noStrike" kern="1200" cap="all" spc="0" normalizeH="0" baseline="0" noProof="0" dirty="0">
              <a:ln>
                <a:noFill/>
              </a:ln>
              <a:solidFill>
                <a:srgbClr val="2F3F73"/>
              </a:solidFill>
              <a:effectLst/>
              <a:uLnTx/>
              <a:uFillTx/>
              <a:latin typeface="Calibri"/>
              <a:ea typeface="+mn-ea"/>
              <a:cs typeface="+mn-cs"/>
            </a:endParaRPr>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4D0FBE-9C50-4C15-8E0C-0AE027259AC0}" type="datetime1">
              <a:rPr kumimoji="0" lang="nl-NL" sz="1100" b="1" i="0" u="none" strike="noStrike" kern="1200" cap="all" spc="0" normalizeH="0" baseline="0" noProof="0" smtClean="0">
                <a:ln>
                  <a:noFill/>
                </a:ln>
                <a:solidFill>
                  <a:srgbClr val="2F3F73"/>
                </a:solidFill>
                <a:effectLst/>
                <a:uLnTx/>
                <a:uFillTx/>
                <a:latin typeface="Calibri"/>
                <a:ea typeface="+mn-ea"/>
                <a:cs typeface="+mn-cs"/>
              </a:rPr>
              <a:t>10-7-2024</a:t>
            </a:fld>
            <a:endParaRPr kumimoji="0" lang="nl-NL" sz="1100" b="1" i="0" u="none" strike="noStrike" kern="1200" cap="all" spc="0" normalizeH="0" baseline="0" noProof="0" dirty="0">
              <a:ln>
                <a:noFill/>
              </a:ln>
              <a:solidFill>
                <a:srgbClr val="2F3F73"/>
              </a:solidFill>
              <a:effectLst/>
              <a:uLnTx/>
              <a:uFillTx/>
              <a:latin typeface="Calibri"/>
              <a:ea typeface="+mn-ea"/>
              <a:cs typeface="+mn-cs"/>
            </a:endParaRPr>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a:xfrm>
            <a:off x="576080" y="712352"/>
            <a:ext cx="5759840" cy="661725"/>
          </a:xfrm>
        </p:spPr>
        <p:txBody>
          <a:bodyPr/>
          <a:lstStyle/>
          <a:p>
            <a:r>
              <a:rPr lang="nl-NL" dirty="0"/>
              <a:t>conclusies</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316392" y="1484784"/>
            <a:ext cx="8820472" cy="5473244"/>
          </a:xfrm>
        </p:spPr>
        <p:txBody>
          <a:bodyPr/>
          <a:lstStyle/>
          <a:p>
            <a:pPr marL="342900" lvl="0" indent="-342900">
              <a:lnSpc>
                <a:spcPct val="107000"/>
              </a:lnSpc>
              <a:buFont typeface="+mj-lt"/>
              <a:buAutoNum type="arabicPeriod"/>
            </a:pPr>
            <a:r>
              <a:rPr lang="nl-NL" sz="1600" dirty="0">
                <a:solidFill>
                  <a:srgbClr val="000000"/>
                </a:solidFill>
              </a:rPr>
              <a:t>De werkvloer is onvoldoende veilig binnen van DJI: 45% heeft afgelopen jaar 1 of meer vormen van grensoverschrijdend gedrag meegemaakt. Bij Rotterdam, Alphen en </a:t>
            </a:r>
            <a:r>
              <a:rPr lang="nl-NL" sz="1600" dirty="0" err="1">
                <a:solidFill>
                  <a:srgbClr val="000000"/>
                </a:solidFill>
              </a:rPr>
              <a:t>Zaandstad</a:t>
            </a:r>
            <a:r>
              <a:rPr lang="nl-NL" sz="1600" dirty="0">
                <a:solidFill>
                  <a:srgbClr val="000000"/>
                </a:solidFill>
              </a:rPr>
              <a:t> komen 1 of meerdere vormen van grensoverschrijdend gedrag relatief meer voor</a:t>
            </a:r>
          </a:p>
          <a:p>
            <a:pPr marL="342900" lvl="0" indent="-342900">
              <a:lnSpc>
                <a:spcPct val="107000"/>
              </a:lnSpc>
              <a:buFont typeface="+mj-lt"/>
              <a:buAutoNum type="arabicPeriod"/>
            </a:pPr>
            <a:r>
              <a:rPr lang="nl-NL" sz="1600" dirty="0">
                <a:solidFill>
                  <a:srgbClr val="000000"/>
                </a:solidFill>
              </a:rPr>
              <a:t>Ruim een kwart van de werknemers overweegt van werkgever te veranderen door de omgangsnormen.</a:t>
            </a:r>
          </a:p>
          <a:p>
            <a:pPr marL="342900" lvl="0" indent="-342900">
              <a:lnSpc>
                <a:spcPct val="107000"/>
              </a:lnSpc>
              <a:buFont typeface="+mj-lt"/>
              <a:buAutoNum type="arabicPeriod"/>
            </a:pPr>
            <a:r>
              <a:rPr lang="nl-NL" sz="1600" dirty="0">
                <a:solidFill>
                  <a:srgbClr val="000000"/>
                </a:solidFill>
              </a:rPr>
              <a:t>Leidinggevenden/directieleden, die zouden een veilig werkklimaat moeten bieden, blijken in 43% van de gevallen juist de veroorzaker van het grensoverschrijdend gedrag. </a:t>
            </a:r>
          </a:p>
          <a:p>
            <a:pPr>
              <a:lnSpc>
                <a:spcPct val="107000"/>
              </a:lnSpc>
              <a:buFont typeface="+mj-lt"/>
              <a:buAutoNum type="arabicPeriod"/>
            </a:pPr>
            <a:r>
              <a:rPr lang="nl-NL" sz="1600" dirty="0">
                <a:solidFill>
                  <a:srgbClr val="000000"/>
                </a:solidFill>
              </a:rPr>
              <a:t>De gevolgen zijn zeer groot: De meeste mensen (81%) die te maken heeft met grensoverschrijdend gedrag ervaart negatieve gevolgen: vooral stress en minder goed functioneren, maar ook ziekmelden en nadenken over suïcide. Van de mensen die grensoverschrijdend gedrag hebben meegemaakt geeft 71% aan zich niet gesteund te voelen door de organisatie. </a:t>
            </a:r>
          </a:p>
          <a:p>
            <a:pPr>
              <a:lnSpc>
                <a:spcPct val="107000"/>
              </a:lnSpc>
              <a:buFont typeface="+mj-lt"/>
              <a:buAutoNum type="arabicPeriod"/>
            </a:pPr>
            <a:r>
              <a:rPr lang="nl-NL" sz="1600" dirty="0">
                <a:solidFill>
                  <a:srgbClr val="000000"/>
                </a:solidFill>
              </a:rPr>
              <a:t>Goed werkgeverschap ontbreekt: 37% van de werkenden geeft aan dat het management niet het goede voorbeeld geeft en volgens 36% van de respondenten wordt er niet goed opgetreden tegen ongewenst gedrag. Ook zien we dat werknemers het zwijgen opgelegd krijgen van hun manager. Dat zorgt voor een doofpotcultuur en leidt tot extra schadelijke gevolgen voor de werkenden.</a:t>
            </a:r>
          </a:p>
          <a:p>
            <a:pPr marL="342900" lvl="0" indent="-342900">
              <a:lnSpc>
                <a:spcPct val="107000"/>
              </a:lnSpc>
              <a:buFont typeface="+mj-lt"/>
              <a:buAutoNum type="arabicPeriod"/>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2665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449E44D9-7427-0753-8525-77202336FB91}"/>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C89FEB56-CD20-2CF9-D44F-E3CC8D5944EF}"/>
              </a:ext>
            </a:extLst>
          </p:cNvPr>
          <p:cNvSpPr>
            <a:spLocks noGrp="1"/>
          </p:cNvSpPr>
          <p:nvPr>
            <p:ph type="dt" sz="half" idx="11"/>
          </p:nvPr>
        </p:nvSpPr>
        <p:spPr/>
        <p:txBody>
          <a:bodyPr/>
          <a:lstStyle/>
          <a:p>
            <a:fld id="{7AE69A76-8B58-4701-B056-063C017A285E}" type="datetime1">
              <a:rPr lang="nl-NL" smtClean="0"/>
              <a:t>10-7-2024</a:t>
            </a:fld>
            <a:endParaRPr lang="nl-NL" dirty="0"/>
          </a:p>
        </p:txBody>
      </p:sp>
      <p:sp>
        <p:nvSpPr>
          <p:cNvPr id="5" name="Titel 4">
            <a:extLst>
              <a:ext uri="{FF2B5EF4-FFF2-40B4-BE49-F238E27FC236}">
                <a16:creationId xmlns:a16="http://schemas.microsoft.com/office/drawing/2014/main" id="{4039646C-2760-DC61-6A1A-8A2D5C4620E3}"/>
              </a:ext>
            </a:extLst>
          </p:cNvPr>
          <p:cNvSpPr>
            <a:spLocks noGrp="1"/>
          </p:cNvSpPr>
          <p:nvPr>
            <p:ph type="title"/>
          </p:nvPr>
        </p:nvSpPr>
        <p:spPr/>
        <p:txBody>
          <a:bodyPr/>
          <a:lstStyle/>
          <a:p>
            <a:r>
              <a:rPr lang="nl-NL" dirty="0"/>
              <a:t>FNV eisen</a:t>
            </a:r>
          </a:p>
        </p:txBody>
      </p:sp>
      <p:sp>
        <p:nvSpPr>
          <p:cNvPr id="6" name="Tijdelijke aanduiding voor tekst 5">
            <a:extLst>
              <a:ext uri="{FF2B5EF4-FFF2-40B4-BE49-F238E27FC236}">
                <a16:creationId xmlns:a16="http://schemas.microsoft.com/office/drawing/2014/main" id="{08C9B851-DE5E-4412-8DD2-AD964AD8BB08}"/>
              </a:ext>
            </a:extLst>
          </p:cNvPr>
          <p:cNvSpPr>
            <a:spLocks noGrp="1"/>
          </p:cNvSpPr>
          <p:nvPr>
            <p:ph type="body" sz="quarter" idx="13"/>
          </p:nvPr>
        </p:nvSpPr>
        <p:spPr>
          <a:xfrm>
            <a:off x="395536" y="1484784"/>
            <a:ext cx="8425367" cy="3663216"/>
          </a:xfrm>
        </p:spPr>
        <p:txBody>
          <a:bodyPr/>
          <a:lstStyle/>
          <a:p>
            <a:pPr marL="457200" indent="-457200">
              <a:buFont typeface="+mj-lt"/>
              <a:buAutoNum type="arabicPeriod"/>
            </a:pPr>
            <a:r>
              <a:rPr lang="nl-NL" sz="1600" dirty="0">
                <a:solidFill>
                  <a:srgbClr val="000000"/>
                </a:solidFill>
              </a:rPr>
              <a:t>Alle leidinggevenden zouden geschoold moeten worden in het creëren van een veilige werksfeer en in het effectief optreden als grensoverschrijdend gedrag zich voordoet. </a:t>
            </a:r>
          </a:p>
          <a:p>
            <a:pPr marL="457200" indent="-457200">
              <a:buFont typeface="+mj-lt"/>
              <a:buAutoNum type="arabicPeriod"/>
            </a:pPr>
            <a:r>
              <a:rPr lang="nl-NL" sz="1600" dirty="0">
                <a:solidFill>
                  <a:srgbClr val="000000"/>
                </a:solidFill>
              </a:rPr>
              <a:t>Breng de risico’s van grensoverschrijdend gedrag in kaart in de Risico-inventarisatie en evaluatie (RI&amp;E) en neem maatregelen om deze zoveel mogelijk bij de bron aan te pakken in het Plan van Aanpak </a:t>
            </a:r>
          </a:p>
          <a:p>
            <a:pPr marL="457200" indent="-457200">
              <a:buFont typeface="+mj-lt"/>
              <a:buAutoNum type="arabicPeriod"/>
            </a:pPr>
            <a:r>
              <a:rPr lang="nl-NL" sz="1600" dirty="0">
                <a:solidFill>
                  <a:srgbClr val="000000"/>
                </a:solidFill>
              </a:rPr>
              <a:t>Leidinggevenden (van hoog tot laag) die onveiligheid veroorzaken en in stand houden zouden vervangen moeten worden. </a:t>
            </a:r>
          </a:p>
          <a:p>
            <a:pPr marL="457200" indent="-457200">
              <a:buFont typeface="+mj-lt"/>
              <a:buAutoNum type="arabicPeriod"/>
            </a:pPr>
            <a:r>
              <a:rPr lang="nl-NL" sz="1600" dirty="0">
                <a:solidFill>
                  <a:srgbClr val="000000"/>
                </a:solidFill>
              </a:rPr>
              <a:t>Zorg dat er een gedragscode is, die met de werknemers op de werkvloer wordt opgesteld, zorg voor commitment hiervoor en zorg voor helder sanctiebeleid: wat zijn de gevolgen van het overschrijden van de gedragsregels? </a:t>
            </a:r>
          </a:p>
        </p:txBody>
      </p:sp>
    </p:spTree>
    <p:extLst>
      <p:ext uri="{BB962C8B-B14F-4D97-AF65-F5344CB8AC3E}">
        <p14:creationId xmlns:p14="http://schemas.microsoft.com/office/powerpoint/2010/main" val="92011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449E44D9-7427-0753-8525-77202336FB91}"/>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C89FEB56-CD20-2CF9-D44F-E3CC8D5944EF}"/>
              </a:ext>
            </a:extLst>
          </p:cNvPr>
          <p:cNvSpPr>
            <a:spLocks noGrp="1"/>
          </p:cNvSpPr>
          <p:nvPr>
            <p:ph type="dt" sz="half" idx="11"/>
          </p:nvPr>
        </p:nvSpPr>
        <p:spPr/>
        <p:txBody>
          <a:bodyPr/>
          <a:lstStyle/>
          <a:p>
            <a:fld id="{814BBD15-ECEB-439A-94EC-DB1917ED4075}" type="datetime1">
              <a:rPr lang="nl-NL" smtClean="0"/>
              <a:t>10-7-2024</a:t>
            </a:fld>
            <a:endParaRPr lang="nl-NL" dirty="0"/>
          </a:p>
        </p:txBody>
      </p:sp>
      <p:sp>
        <p:nvSpPr>
          <p:cNvPr id="5" name="Titel 4">
            <a:extLst>
              <a:ext uri="{FF2B5EF4-FFF2-40B4-BE49-F238E27FC236}">
                <a16:creationId xmlns:a16="http://schemas.microsoft.com/office/drawing/2014/main" id="{4039646C-2760-DC61-6A1A-8A2D5C4620E3}"/>
              </a:ext>
            </a:extLst>
          </p:cNvPr>
          <p:cNvSpPr>
            <a:spLocks noGrp="1"/>
          </p:cNvSpPr>
          <p:nvPr>
            <p:ph type="title"/>
          </p:nvPr>
        </p:nvSpPr>
        <p:spPr/>
        <p:txBody>
          <a:bodyPr/>
          <a:lstStyle/>
          <a:p>
            <a:r>
              <a:rPr lang="nl-NL" dirty="0"/>
              <a:t>FNV eisen</a:t>
            </a:r>
          </a:p>
        </p:txBody>
      </p:sp>
      <p:sp>
        <p:nvSpPr>
          <p:cNvPr id="6" name="Tijdelijke aanduiding voor tekst 5">
            <a:extLst>
              <a:ext uri="{FF2B5EF4-FFF2-40B4-BE49-F238E27FC236}">
                <a16:creationId xmlns:a16="http://schemas.microsoft.com/office/drawing/2014/main" id="{08C9B851-DE5E-4412-8DD2-AD964AD8BB08}"/>
              </a:ext>
            </a:extLst>
          </p:cNvPr>
          <p:cNvSpPr>
            <a:spLocks noGrp="1"/>
          </p:cNvSpPr>
          <p:nvPr>
            <p:ph type="body" sz="quarter" idx="13"/>
          </p:nvPr>
        </p:nvSpPr>
        <p:spPr>
          <a:xfrm>
            <a:off x="179512" y="1556792"/>
            <a:ext cx="8712968" cy="3591208"/>
          </a:xfrm>
        </p:spPr>
        <p:txBody>
          <a:bodyPr/>
          <a:lstStyle/>
          <a:p>
            <a:pPr>
              <a:buFont typeface="+mj-lt"/>
              <a:buAutoNum type="arabicPeriod" startAt="5"/>
            </a:pPr>
            <a:r>
              <a:rPr lang="nl-NL" sz="1600" dirty="0">
                <a:solidFill>
                  <a:srgbClr val="000000"/>
                </a:solidFill>
              </a:rPr>
              <a:t>Zorg voor betere bekendheid en toegankelijkheid van met name de ombudsfunctionaris en integriteitscommissie </a:t>
            </a:r>
          </a:p>
          <a:p>
            <a:pPr>
              <a:buFont typeface="+mj-lt"/>
              <a:buAutoNum type="arabicPeriod" startAt="5"/>
            </a:pPr>
            <a:r>
              <a:rPr lang="nl-NL" sz="1600" dirty="0">
                <a:solidFill>
                  <a:srgbClr val="000000"/>
                </a:solidFill>
              </a:rPr>
              <a:t>Een training zelfmoordpreventie voor alle leidinggevenden, HRM, OR, preventiemedewerkers, vertrouwenspersonen, maatschappelijk werkers et cetera </a:t>
            </a:r>
          </a:p>
          <a:p>
            <a:pPr>
              <a:buFont typeface="+mj-lt"/>
              <a:buAutoNum type="arabicPeriod" startAt="5"/>
            </a:pPr>
            <a:r>
              <a:rPr lang="nl-NL" sz="1600" dirty="0">
                <a:solidFill>
                  <a:srgbClr val="000000"/>
                </a:solidFill>
              </a:rPr>
              <a:t>Geef regelmatig voorlichting over dit onderwerp en zorg dat het voorlichtingsmateriaal altijd en op meerdere wijzen beschikbaar is. </a:t>
            </a:r>
          </a:p>
          <a:p>
            <a:pPr>
              <a:buFont typeface="+mj-lt"/>
              <a:buAutoNum type="arabicPeriod" startAt="5"/>
            </a:pPr>
            <a:r>
              <a:rPr lang="nl-NL" sz="1600" dirty="0">
                <a:solidFill>
                  <a:srgbClr val="000000"/>
                </a:solidFill>
              </a:rPr>
              <a:t>Neem werkenden die melding maken van grensoverschrijdend gedrag altijd serieus en zorg voor effectieve opvolging van de melding. </a:t>
            </a:r>
          </a:p>
          <a:p>
            <a:pPr>
              <a:buFont typeface="+mj-lt"/>
              <a:buAutoNum type="arabicPeriod" startAt="5"/>
            </a:pPr>
            <a:r>
              <a:rPr lang="nl-NL" sz="1600" dirty="0">
                <a:solidFill>
                  <a:srgbClr val="000000"/>
                </a:solidFill>
              </a:rPr>
              <a:t>Stop met werknemers die grensoverschrijdend gedrag meemaken het zwijgen op te leggen; het vastleggen hiervan in een vaststellingsovereenkomst zou verboden moeten worden. </a:t>
            </a:r>
          </a:p>
          <a:p>
            <a:pPr>
              <a:buFont typeface="+mj-lt"/>
              <a:buAutoNum type="arabicPeriod" startAt="5"/>
            </a:pPr>
            <a:r>
              <a:rPr lang="nl-NL" sz="1600" dirty="0">
                <a:solidFill>
                  <a:srgbClr val="000000"/>
                </a:solidFill>
              </a:rPr>
              <a:t>Bied alle werknemers een omstanderstraining aan.</a:t>
            </a:r>
          </a:p>
        </p:txBody>
      </p:sp>
    </p:spTree>
    <p:extLst>
      <p:ext uri="{BB962C8B-B14F-4D97-AF65-F5344CB8AC3E}">
        <p14:creationId xmlns:p14="http://schemas.microsoft.com/office/powerpoint/2010/main" val="3192504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B6504041-B41B-B4F9-3519-174387AB6A77}"/>
              </a:ext>
            </a:extLst>
          </p:cNvPr>
          <p:cNvSpPr>
            <a:spLocks noGrp="1"/>
          </p:cNvSpPr>
          <p:nvPr>
            <p:ph type="ftr" sz="quarter" idx="12"/>
          </p:nvPr>
        </p:nvSpPr>
        <p:spPr/>
        <p:txBody>
          <a:bodyPr/>
          <a:lstStyle/>
          <a:p>
            <a:r>
              <a:rPr lang="nl-NL" dirty="0"/>
              <a:t>DJI</a:t>
            </a:r>
          </a:p>
        </p:txBody>
      </p:sp>
      <p:sp>
        <p:nvSpPr>
          <p:cNvPr id="3" name="Tijdelijke aanduiding voor datum 2">
            <a:extLst>
              <a:ext uri="{FF2B5EF4-FFF2-40B4-BE49-F238E27FC236}">
                <a16:creationId xmlns:a16="http://schemas.microsoft.com/office/drawing/2014/main" id="{031B8AE7-BF54-9F25-4030-9F8386FB2364}"/>
              </a:ext>
            </a:extLst>
          </p:cNvPr>
          <p:cNvSpPr>
            <a:spLocks noGrp="1"/>
          </p:cNvSpPr>
          <p:nvPr>
            <p:ph type="dt" sz="half" idx="11"/>
          </p:nvPr>
        </p:nvSpPr>
        <p:spPr/>
        <p:txBody>
          <a:bodyPr/>
          <a:lstStyle/>
          <a:p>
            <a:fld id="{9134D809-99BD-4507-9C05-1445CB46386C}" type="datetime1">
              <a:rPr lang="nl-NL" smtClean="0"/>
              <a:t>10-7-2024</a:t>
            </a:fld>
            <a:endParaRPr lang="nl-NL" dirty="0"/>
          </a:p>
        </p:txBody>
      </p:sp>
      <p:sp>
        <p:nvSpPr>
          <p:cNvPr id="4" name="Tijdelijke aanduiding voor tekst 3">
            <a:extLst>
              <a:ext uri="{FF2B5EF4-FFF2-40B4-BE49-F238E27FC236}">
                <a16:creationId xmlns:a16="http://schemas.microsoft.com/office/drawing/2014/main" id="{953810CB-66B8-DB0A-F22F-4C5F7E032CC6}"/>
              </a:ext>
            </a:extLst>
          </p:cNvPr>
          <p:cNvSpPr>
            <a:spLocks noGrp="1"/>
          </p:cNvSpPr>
          <p:nvPr>
            <p:ph type="body" sz="quarter" idx="10"/>
          </p:nvPr>
        </p:nvSpPr>
        <p:spPr>
          <a:xfrm>
            <a:off x="467544" y="1363725"/>
            <a:ext cx="8353359" cy="1336275"/>
          </a:xfrm>
        </p:spPr>
        <p:txBody>
          <a:bodyPr/>
          <a:lstStyle/>
          <a:p>
            <a:r>
              <a:rPr lang="nl-NL" sz="1800" dirty="0">
                <a:solidFill>
                  <a:srgbClr val="002060"/>
                </a:solidFill>
              </a:rPr>
              <a:t>Onderdelen</a:t>
            </a:r>
            <a:r>
              <a:rPr lang="en-US" dirty="0">
                <a:solidFill>
                  <a:srgbClr val="002060"/>
                </a:solidFill>
              </a:rPr>
              <a:t> </a:t>
            </a:r>
            <a:r>
              <a:rPr lang="nl-NL" dirty="0">
                <a:solidFill>
                  <a:srgbClr val="002060"/>
                </a:solidFill>
              </a:rPr>
              <a:t>waarbij</a:t>
            </a:r>
            <a:r>
              <a:rPr lang="en-US" dirty="0">
                <a:solidFill>
                  <a:srgbClr val="002060"/>
                </a:solidFill>
              </a:rPr>
              <a:t> </a:t>
            </a:r>
            <a:r>
              <a:rPr lang="nl-NL" dirty="0">
                <a:solidFill>
                  <a:srgbClr val="002060"/>
                </a:solidFill>
              </a:rPr>
              <a:t>minimaal</a:t>
            </a:r>
            <a:r>
              <a:rPr lang="en-US" dirty="0">
                <a:solidFill>
                  <a:srgbClr val="002060"/>
                </a:solidFill>
              </a:rPr>
              <a:t> 10 </a:t>
            </a:r>
            <a:r>
              <a:rPr lang="en-US" dirty="0" err="1">
                <a:solidFill>
                  <a:srgbClr val="002060"/>
                </a:solidFill>
              </a:rPr>
              <a:t>mensen</a:t>
            </a:r>
            <a:r>
              <a:rPr lang="en-US" dirty="0">
                <a:solidFill>
                  <a:srgbClr val="002060"/>
                </a:solidFill>
              </a:rPr>
              <a:t> de </a:t>
            </a:r>
            <a:r>
              <a:rPr lang="en-US" dirty="0" err="1">
                <a:solidFill>
                  <a:srgbClr val="002060"/>
                </a:solidFill>
              </a:rPr>
              <a:t>vragenlijst</a:t>
            </a:r>
            <a:r>
              <a:rPr lang="en-US" dirty="0">
                <a:solidFill>
                  <a:srgbClr val="002060"/>
                </a:solidFill>
              </a:rPr>
              <a:t> </a:t>
            </a:r>
            <a:r>
              <a:rPr lang="en-US" dirty="0" err="1">
                <a:solidFill>
                  <a:srgbClr val="002060"/>
                </a:solidFill>
              </a:rPr>
              <a:t>hebben</a:t>
            </a:r>
            <a:r>
              <a:rPr lang="en-US" dirty="0">
                <a:solidFill>
                  <a:srgbClr val="002060"/>
                </a:solidFill>
              </a:rPr>
              <a:t> </a:t>
            </a:r>
            <a:r>
              <a:rPr lang="en-US" dirty="0" err="1">
                <a:solidFill>
                  <a:srgbClr val="002060"/>
                </a:solidFill>
              </a:rPr>
              <a:t>ingevuld</a:t>
            </a:r>
            <a:r>
              <a:rPr lang="en-US" dirty="0">
                <a:solidFill>
                  <a:srgbClr val="002060"/>
                </a:solidFill>
              </a:rPr>
              <a:t>.</a:t>
            </a:r>
          </a:p>
          <a:p>
            <a:r>
              <a:rPr lang="en-US" dirty="0">
                <a:solidFill>
                  <a:srgbClr val="002060"/>
                </a:solidFill>
              </a:rPr>
              <a:t>We </a:t>
            </a:r>
            <a:r>
              <a:rPr lang="en-US" dirty="0" err="1">
                <a:solidFill>
                  <a:srgbClr val="002060"/>
                </a:solidFill>
              </a:rPr>
              <a:t>zullen</a:t>
            </a:r>
            <a:r>
              <a:rPr lang="en-US" dirty="0">
                <a:solidFill>
                  <a:srgbClr val="002060"/>
                </a:solidFill>
              </a:rPr>
              <a:t> </a:t>
            </a:r>
            <a:r>
              <a:rPr lang="en-US" dirty="0" err="1">
                <a:solidFill>
                  <a:srgbClr val="002060"/>
                </a:solidFill>
              </a:rPr>
              <a:t>bij</a:t>
            </a:r>
            <a:r>
              <a:rPr lang="en-US" dirty="0">
                <a:solidFill>
                  <a:srgbClr val="002060"/>
                </a:solidFill>
              </a:rPr>
              <a:t> de </a:t>
            </a:r>
            <a:r>
              <a:rPr lang="en-US" dirty="0" err="1">
                <a:solidFill>
                  <a:srgbClr val="002060"/>
                </a:solidFill>
              </a:rPr>
              <a:t>vragen</a:t>
            </a:r>
            <a:r>
              <a:rPr lang="en-US" dirty="0">
                <a:solidFill>
                  <a:srgbClr val="002060"/>
                </a:solidFill>
              </a:rPr>
              <a:t> over </a:t>
            </a:r>
            <a:r>
              <a:rPr lang="en-US" dirty="0" err="1">
                <a:solidFill>
                  <a:srgbClr val="002060"/>
                </a:solidFill>
              </a:rPr>
              <a:t>grensoverschrijdend</a:t>
            </a:r>
            <a:r>
              <a:rPr lang="en-US" dirty="0">
                <a:solidFill>
                  <a:srgbClr val="002060"/>
                </a:solidFill>
              </a:rPr>
              <a:t> </a:t>
            </a:r>
            <a:r>
              <a:rPr lang="en-US" dirty="0" err="1">
                <a:solidFill>
                  <a:srgbClr val="002060"/>
                </a:solidFill>
              </a:rPr>
              <a:t>gedrag</a:t>
            </a:r>
            <a:r>
              <a:rPr lang="en-US" dirty="0">
                <a:solidFill>
                  <a:srgbClr val="002060"/>
                </a:solidFill>
              </a:rPr>
              <a:t> de </a:t>
            </a:r>
            <a:r>
              <a:rPr lang="en-US" dirty="0" err="1">
                <a:solidFill>
                  <a:srgbClr val="002060"/>
                </a:solidFill>
              </a:rPr>
              <a:t>locaties</a:t>
            </a:r>
            <a:r>
              <a:rPr lang="en-US" dirty="0">
                <a:solidFill>
                  <a:srgbClr val="002060"/>
                </a:solidFill>
              </a:rPr>
              <a:t> met </a:t>
            </a:r>
            <a:r>
              <a:rPr lang="en-US" dirty="0" err="1">
                <a:solidFill>
                  <a:srgbClr val="002060"/>
                </a:solidFill>
              </a:rPr>
              <a:t>minimaal</a:t>
            </a:r>
            <a:r>
              <a:rPr lang="en-US" dirty="0">
                <a:solidFill>
                  <a:srgbClr val="002060"/>
                </a:solidFill>
              </a:rPr>
              <a:t> 25 </a:t>
            </a:r>
            <a:r>
              <a:rPr lang="en-US" dirty="0" err="1">
                <a:solidFill>
                  <a:srgbClr val="002060"/>
                </a:solidFill>
              </a:rPr>
              <a:t>respondenten</a:t>
            </a:r>
            <a:r>
              <a:rPr lang="en-US" dirty="0">
                <a:solidFill>
                  <a:srgbClr val="002060"/>
                </a:solidFill>
              </a:rPr>
              <a:t> </a:t>
            </a:r>
            <a:r>
              <a:rPr lang="en-US" dirty="0" err="1">
                <a:solidFill>
                  <a:srgbClr val="002060"/>
                </a:solidFill>
              </a:rPr>
              <a:t>weergeven</a:t>
            </a:r>
            <a:r>
              <a:rPr lang="en-US" dirty="0">
                <a:solidFill>
                  <a:srgbClr val="002060"/>
                </a:solidFill>
              </a:rPr>
              <a:t> ♦</a:t>
            </a:r>
          </a:p>
          <a:p>
            <a:endParaRPr lang="nl-NL" dirty="0">
              <a:solidFill>
                <a:srgbClr val="002060"/>
              </a:solidFill>
            </a:endParaRPr>
          </a:p>
        </p:txBody>
      </p:sp>
      <p:sp>
        <p:nvSpPr>
          <p:cNvPr id="5" name="Titel 4">
            <a:extLst>
              <a:ext uri="{FF2B5EF4-FFF2-40B4-BE49-F238E27FC236}">
                <a16:creationId xmlns:a16="http://schemas.microsoft.com/office/drawing/2014/main" id="{EF6747E2-FC3F-FC82-D500-C39F430F0CAF}"/>
              </a:ext>
            </a:extLst>
          </p:cNvPr>
          <p:cNvSpPr>
            <a:spLocks noGrp="1"/>
          </p:cNvSpPr>
          <p:nvPr>
            <p:ph type="title"/>
          </p:nvPr>
        </p:nvSpPr>
        <p:spPr/>
        <p:txBody>
          <a:bodyPr/>
          <a:lstStyle/>
          <a:p>
            <a:r>
              <a:rPr lang="nl-NL" dirty="0"/>
              <a:t>Onderdelen</a:t>
            </a:r>
            <a:r>
              <a:rPr lang="en-US" dirty="0"/>
              <a:t> DJI</a:t>
            </a:r>
            <a:endParaRPr lang="nl-NL" dirty="0"/>
          </a:p>
        </p:txBody>
      </p:sp>
      <p:graphicFrame>
        <p:nvGraphicFramePr>
          <p:cNvPr id="8" name="Tabel 7">
            <a:extLst>
              <a:ext uri="{FF2B5EF4-FFF2-40B4-BE49-F238E27FC236}">
                <a16:creationId xmlns:a16="http://schemas.microsoft.com/office/drawing/2014/main" id="{73C73D12-6407-5D84-E89F-717C9F9DDE70}"/>
              </a:ext>
            </a:extLst>
          </p:cNvPr>
          <p:cNvGraphicFramePr>
            <a:graphicFrameLocks noGrp="1"/>
          </p:cNvGraphicFramePr>
          <p:nvPr>
            <p:extLst>
              <p:ext uri="{D42A27DB-BD31-4B8C-83A1-F6EECF244321}">
                <p14:modId xmlns:p14="http://schemas.microsoft.com/office/powerpoint/2010/main" val="4238670324"/>
              </p:ext>
            </p:extLst>
          </p:nvPr>
        </p:nvGraphicFramePr>
        <p:xfrm>
          <a:off x="539552" y="2492896"/>
          <a:ext cx="7272808" cy="4103670"/>
        </p:xfrm>
        <a:graphic>
          <a:graphicData uri="http://schemas.openxmlformats.org/drawingml/2006/table">
            <a:tbl>
              <a:tblPr firstRow="1" bandRow="1">
                <a:tableStyleId>{5C22544A-7EE6-4342-B048-85BDC9FD1C3A}</a:tableStyleId>
              </a:tblPr>
              <a:tblGrid>
                <a:gridCol w="2189305">
                  <a:extLst>
                    <a:ext uri="{9D8B030D-6E8A-4147-A177-3AD203B41FA5}">
                      <a16:colId xmlns:a16="http://schemas.microsoft.com/office/drawing/2014/main" val="1546511546"/>
                    </a:ext>
                  </a:extLst>
                </a:gridCol>
                <a:gridCol w="1345741">
                  <a:extLst>
                    <a:ext uri="{9D8B030D-6E8A-4147-A177-3AD203B41FA5}">
                      <a16:colId xmlns:a16="http://schemas.microsoft.com/office/drawing/2014/main" val="255733414"/>
                    </a:ext>
                  </a:extLst>
                </a:gridCol>
                <a:gridCol w="2659562">
                  <a:extLst>
                    <a:ext uri="{9D8B030D-6E8A-4147-A177-3AD203B41FA5}">
                      <a16:colId xmlns:a16="http://schemas.microsoft.com/office/drawing/2014/main" val="2002157075"/>
                    </a:ext>
                  </a:extLst>
                </a:gridCol>
                <a:gridCol w="1078200">
                  <a:extLst>
                    <a:ext uri="{9D8B030D-6E8A-4147-A177-3AD203B41FA5}">
                      <a16:colId xmlns:a16="http://schemas.microsoft.com/office/drawing/2014/main" val="2295021310"/>
                    </a:ext>
                  </a:extLst>
                </a:gridCol>
              </a:tblGrid>
              <a:tr h="352455">
                <a:tc>
                  <a:txBody>
                    <a:bodyPr/>
                    <a:lstStyle/>
                    <a:p>
                      <a:r>
                        <a:rPr lang="en-US" sz="1600" dirty="0" err="1"/>
                        <a:t>Locatie</a:t>
                      </a:r>
                      <a:r>
                        <a:rPr lang="en-US" sz="1600" dirty="0"/>
                        <a:t>/</a:t>
                      </a:r>
                      <a:r>
                        <a:rPr lang="en-US" sz="1600" dirty="0" err="1"/>
                        <a:t>onderdeel</a:t>
                      </a:r>
                      <a:endParaRPr lang="nl-NL" sz="1600" dirty="0"/>
                    </a:p>
                  </a:txBody>
                  <a:tcPr/>
                </a:tc>
                <a:tc>
                  <a:txBody>
                    <a:bodyPr/>
                    <a:lstStyle/>
                    <a:p>
                      <a:r>
                        <a:rPr lang="nl-NL" sz="1600" dirty="0"/>
                        <a:t>Aantal</a:t>
                      </a:r>
                    </a:p>
                  </a:txBody>
                  <a:tcPr/>
                </a:tc>
                <a:tc>
                  <a:txBody>
                    <a:bodyPr/>
                    <a:lstStyle/>
                    <a:p>
                      <a:r>
                        <a:rPr lang="nl-NL" sz="1600" dirty="0"/>
                        <a:t>Locatie/ onderdeel</a:t>
                      </a:r>
                    </a:p>
                  </a:txBody>
                  <a:tcPr/>
                </a:tc>
                <a:tc>
                  <a:txBody>
                    <a:bodyPr/>
                    <a:lstStyle/>
                    <a:p>
                      <a:r>
                        <a:rPr lang="en-US" sz="1600" dirty="0" err="1"/>
                        <a:t>Aantal</a:t>
                      </a:r>
                      <a:endParaRPr lang="nl-NL" sz="1600" dirty="0"/>
                    </a:p>
                  </a:txBody>
                  <a:tcPr/>
                </a:tc>
                <a:extLst>
                  <a:ext uri="{0D108BD9-81ED-4DB2-BD59-A6C34878D82A}">
                    <a16:rowId xmlns:a16="http://schemas.microsoft.com/office/drawing/2014/main" val="2264063944"/>
                  </a:ext>
                </a:extLst>
              </a:tr>
              <a:tr h="352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kern="1200" dirty="0">
                          <a:solidFill>
                            <a:srgbClr val="000000"/>
                          </a:solidFill>
                          <a:effectLst/>
                          <a:latin typeface="RO Sans"/>
                          <a:ea typeface="+mn-ea"/>
                          <a:cs typeface="+mn-cs"/>
                        </a:rPr>
                        <a:t>Alphen ♦</a:t>
                      </a:r>
                    </a:p>
                  </a:txBody>
                  <a:tcPr/>
                </a:tc>
                <a:tc>
                  <a:txBody>
                    <a:bodyPr/>
                    <a:lstStyle/>
                    <a:p>
                      <a:pPr algn="r"/>
                      <a:r>
                        <a:rPr lang="nl-NL" sz="1600" b="0" kern="1200" dirty="0">
                          <a:solidFill>
                            <a:srgbClr val="002060"/>
                          </a:solidFill>
                          <a:latin typeface="+mn-lt"/>
                          <a:ea typeface="+mn-ea"/>
                          <a:cs typeface="+mn-cs"/>
                        </a:rPr>
                        <a:t>27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kern="1200" dirty="0">
                          <a:solidFill>
                            <a:srgbClr val="000000"/>
                          </a:solidFill>
                          <a:effectLst/>
                          <a:latin typeface="RO Sans"/>
                          <a:ea typeface="+mn-ea"/>
                          <a:cs typeface="+mn-cs"/>
                        </a:rPr>
                        <a:t>Rotterdam ♦</a:t>
                      </a:r>
                    </a:p>
                  </a:txBody>
                  <a:tcPr/>
                </a:tc>
                <a:tc>
                  <a:txBody>
                    <a:bodyPr/>
                    <a:lstStyle/>
                    <a:p>
                      <a:pPr algn="r"/>
                      <a:r>
                        <a:rPr lang="en-US" sz="1600" b="0" kern="1200" dirty="0">
                          <a:solidFill>
                            <a:srgbClr val="002060"/>
                          </a:solidFill>
                          <a:latin typeface="+mn-lt"/>
                          <a:ea typeface="+mn-ea"/>
                          <a:cs typeface="+mn-cs"/>
                        </a:rPr>
                        <a:t>53</a:t>
                      </a:r>
                      <a:endParaRPr lang="nl-NL" sz="1600" b="0" kern="1200" dirty="0">
                        <a:solidFill>
                          <a:srgbClr val="002060"/>
                        </a:solidFill>
                        <a:latin typeface="+mn-lt"/>
                        <a:ea typeface="+mn-ea"/>
                        <a:cs typeface="+mn-cs"/>
                      </a:endParaRPr>
                    </a:p>
                  </a:txBody>
                  <a:tcPr/>
                </a:tc>
                <a:extLst>
                  <a:ext uri="{0D108BD9-81ED-4DB2-BD59-A6C34878D82A}">
                    <a16:rowId xmlns:a16="http://schemas.microsoft.com/office/drawing/2014/main" val="3626319483"/>
                  </a:ext>
                </a:extLst>
              </a:tr>
              <a:tr h="352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kern="1200" dirty="0">
                          <a:solidFill>
                            <a:srgbClr val="000000"/>
                          </a:solidFill>
                          <a:effectLst/>
                          <a:latin typeface="RO Sans"/>
                          <a:ea typeface="+mn-ea"/>
                          <a:cs typeface="+mn-cs"/>
                        </a:rPr>
                        <a:t>Arnhem/Zutphen</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600" b="0" i="0" kern="1200" dirty="0">
                          <a:solidFill>
                            <a:srgbClr val="000000"/>
                          </a:solidFill>
                          <a:effectLst/>
                          <a:latin typeface="RO Sans"/>
                          <a:ea typeface="+mn-ea"/>
                          <a:cs typeface="+mn-cs"/>
                        </a:rPr>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dirty="0">
                          <a:solidFill>
                            <a:srgbClr val="000000"/>
                          </a:solidFill>
                          <a:effectLst/>
                          <a:latin typeface="RO Sans"/>
                        </a:rPr>
                        <a:t>Schiphol</a:t>
                      </a:r>
                    </a:p>
                  </a:txBody>
                  <a:tcPr/>
                </a:tc>
                <a:tc>
                  <a:txBody>
                    <a:bodyPr/>
                    <a:lstStyle/>
                    <a:p>
                      <a:pPr algn="r"/>
                      <a:r>
                        <a:rPr lang="en-US" sz="1600" b="0" dirty="0">
                          <a:solidFill>
                            <a:srgbClr val="002060"/>
                          </a:solidFill>
                        </a:rPr>
                        <a:t>23</a:t>
                      </a:r>
                      <a:endParaRPr lang="nl-NL" sz="1600" b="0" dirty="0">
                        <a:solidFill>
                          <a:srgbClr val="002060"/>
                        </a:solidFill>
                      </a:endParaRPr>
                    </a:p>
                  </a:txBody>
                  <a:tcPr/>
                </a:tc>
                <a:extLst>
                  <a:ext uri="{0D108BD9-81ED-4DB2-BD59-A6C34878D82A}">
                    <a16:rowId xmlns:a16="http://schemas.microsoft.com/office/drawing/2014/main" val="3132150906"/>
                  </a:ext>
                </a:extLst>
              </a:tr>
              <a:tr h="5408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dirty="0" err="1">
                          <a:solidFill>
                            <a:srgbClr val="000000"/>
                          </a:solidFill>
                          <a:effectLst/>
                          <a:latin typeface="RO Sans"/>
                          <a:ea typeface="+mn-ea"/>
                          <a:cs typeface="+mn-cs"/>
                        </a:rPr>
                        <a:t>Dienst</a:t>
                      </a:r>
                      <a:r>
                        <a:rPr lang="en-US" sz="1600" b="1" i="0" kern="1200" dirty="0">
                          <a:solidFill>
                            <a:srgbClr val="000000"/>
                          </a:solidFill>
                          <a:effectLst/>
                          <a:latin typeface="RO Sans"/>
                          <a:ea typeface="+mn-ea"/>
                          <a:cs typeface="+mn-cs"/>
                        </a:rPr>
                        <a:t> Vervoer en </a:t>
                      </a:r>
                      <a:r>
                        <a:rPr lang="en-US" sz="1600" b="1" i="0" kern="1200" dirty="0" err="1">
                          <a:solidFill>
                            <a:srgbClr val="000000"/>
                          </a:solidFill>
                          <a:effectLst/>
                          <a:latin typeface="RO Sans"/>
                          <a:ea typeface="+mn-ea"/>
                          <a:cs typeface="+mn-cs"/>
                        </a:rPr>
                        <a:t>ondersteuning</a:t>
                      </a:r>
                      <a:endParaRPr lang="nl-NL" sz="1600" b="1" i="0" kern="1200" dirty="0">
                        <a:solidFill>
                          <a:srgbClr val="000000"/>
                        </a:solidFill>
                        <a:effectLst/>
                        <a:latin typeface="RO Sans"/>
                        <a:ea typeface="+mn-ea"/>
                        <a:cs typeface="+mn-cs"/>
                      </a:endParaRPr>
                    </a:p>
                  </a:txBody>
                  <a:tcPr/>
                </a:tc>
                <a:tc>
                  <a:txBody>
                    <a:bodyPr/>
                    <a:lstStyle/>
                    <a:p>
                      <a:pPr algn="r"/>
                      <a:r>
                        <a:rPr lang="en-US" sz="1600" b="0" kern="1200" dirty="0">
                          <a:solidFill>
                            <a:srgbClr val="002060"/>
                          </a:solidFill>
                          <a:latin typeface="+mn-lt"/>
                          <a:ea typeface="+mn-ea"/>
                          <a:cs typeface="+mn-cs"/>
                        </a:rPr>
                        <a:t>14</a:t>
                      </a:r>
                      <a:endParaRPr lang="nl-NL" sz="1600" b="0" kern="1200" dirty="0">
                        <a:solidFill>
                          <a:srgbClr val="002060"/>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kern="1200" dirty="0">
                          <a:solidFill>
                            <a:srgbClr val="000000"/>
                          </a:solidFill>
                          <a:effectLst/>
                          <a:latin typeface="RO Sans"/>
                          <a:ea typeface="+mn-ea"/>
                          <a:cs typeface="+mn-cs"/>
                        </a:rPr>
                        <a:t>Sittard ♦</a:t>
                      </a:r>
                    </a:p>
                  </a:txBody>
                  <a:tcPr/>
                </a:tc>
                <a:tc>
                  <a:txBody>
                    <a:bodyPr/>
                    <a:lstStyle/>
                    <a:p>
                      <a:pPr algn="r"/>
                      <a:r>
                        <a:rPr lang="en-US" sz="1600" b="0" kern="1200" dirty="0">
                          <a:solidFill>
                            <a:srgbClr val="002060"/>
                          </a:solidFill>
                          <a:latin typeface="+mn-lt"/>
                          <a:ea typeface="+mn-ea"/>
                          <a:cs typeface="+mn-cs"/>
                        </a:rPr>
                        <a:t>36</a:t>
                      </a:r>
                      <a:endParaRPr lang="nl-NL" sz="1600" b="0" kern="1200" dirty="0">
                        <a:solidFill>
                          <a:srgbClr val="002060"/>
                        </a:solidFill>
                        <a:latin typeface="+mn-lt"/>
                        <a:ea typeface="+mn-ea"/>
                        <a:cs typeface="+mn-cs"/>
                      </a:endParaRPr>
                    </a:p>
                  </a:txBody>
                  <a:tcPr/>
                </a:tc>
                <a:extLst>
                  <a:ext uri="{0D108BD9-81ED-4DB2-BD59-A6C34878D82A}">
                    <a16:rowId xmlns:a16="http://schemas.microsoft.com/office/drawing/2014/main" val="3242900452"/>
                  </a:ext>
                </a:extLst>
              </a:tr>
              <a:tr h="352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kern="1200" dirty="0">
                          <a:solidFill>
                            <a:srgbClr val="000000"/>
                          </a:solidFill>
                          <a:effectLst/>
                          <a:latin typeface="RO Sans"/>
                          <a:ea typeface="+mn-ea"/>
                          <a:cs typeface="+mn-cs"/>
                        </a:rPr>
                        <a:t>Dordrecht</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i="0" kern="1200" dirty="0">
                          <a:solidFill>
                            <a:srgbClr val="000000"/>
                          </a:solidFill>
                          <a:effectLst/>
                          <a:latin typeface="RO Sans"/>
                          <a:ea typeface="+mn-ea"/>
                          <a:cs typeface="+mn-cs"/>
                        </a:rPr>
                        <a:t>13</a:t>
                      </a:r>
                      <a:endParaRPr lang="nl-NL" sz="1600" b="0" i="0" kern="1200" dirty="0">
                        <a:solidFill>
                          <a:srgbClr val="000000"/>
                        </a:solidFill>
                        <a:effectLst/>
                        <a:latin typeface="RO Sans"/>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kern="1200" dirty="0">
                          <a:solidFill>
                            <a:srgbClr val="000000"/>
                          </a:solidFill>
                          <a:effectLst/>
                          <a:latin typeface="RO Sans"/>
                          <a:ea typeface="+mn-ea"/>
                          <a:cs typeface="+mn-cs"/>
                        </a:rPr>
                        <a:t>Ter Apel</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600" b="0" i="0" kern="1200" dirty="0">
                          <a:solidFill>
                            <a:srgbClr val="000000"/>
                          </a:solidFill>
                          <a:effectLst/>
                          <a:latin typeface="RO Sans"/>
                          <a:ea typeface="+mn-ea"/>
                          <a:cs typeface="+mn-cs"/>
                        </a:rPr>
                        <a:t>12</a:t>
                      </a:r>
                    </a:p>
                  </a:txBody>
                  <a:tcPr/>
                </a:tc>
                <a:extLst>
                  <a:ext uri="{0D108BD9-81ED-4DB2-BD59-A6C34878D82A}">
                    <a16:rowId xmlns:a16="http://schemas.microsoft.com/office/drawing/2014/main" val="3887668529"/>
                  </a:ext>
                </a:extLst>
              </a:tr>
              <a:tr h="352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kern="1200" dirty="0">
                          <a:solidFill>
                            <a:srgbClr val="000000"/>
                          </a:solidFill>
                          <a:effectLst/>
                          <a:latin typeface="RO Sans"/>
                          <a:ea typeface="+mn-ea"/>
                          <a:cs typeface="+mn-cs"/>
                        </a:rPr>
                        <a:t>Heerhugowaard</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600" b="0" i="0" kern="1200" dirty="0">
                          <a:solidFill>
                            <a:srgbClr val="000000"/>
                          </a:solidFill>
                          <a:effectLst/>
                          <a:latin typeface="RO Sans"/>
                          <a:ea typeface="+mn-ea"/>
                          <a:cs typeface="+mn-cs"/>
                        </a:rPr>
                        <a:t>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kern="1200" dirty="0">
                          <a:solidFill>
                            <a:srgbClr val="000000"/>
                          </a:solidFill>
                          <a:effectLst/>
                          <a:latin typeface="RO Sans"/>
                          <a:ea typeface="+mn-ea"/>
                          <a:cs typeface="+mn-cs"/>
                        </a:rPr>
                        <a:t>Veenhuizen</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i="0" kern="1200" dirty="0">
                          <a:solidFill>
                            <a:srgbClr val="000000"/>
                          </a:solidFill>
                          <a:effectLst/>
                          <a:latin typeface="RO Sans"/>
                          <a:ea typeface="+mn-ea"/>
                          <a:cs typeface="+mn-cs"/>
                        </a:rPr>
                        <a:t>21</a:t>
                      </a:r>
                      <a:endParaRPr lang="nl-NL" sz="1600" b="0" i="0" kern="1200" dirty="0">
                        <a:solidFill>
                          <a:srgbClr val="000000"/>
                        </a:solidFill>
                        <a:effectLst/>
                        <a:latin typeface="RO Sans"/>
                        <a:ea typeface="+mn-ea"/>
                        <a:cs typeface="+mn-cs"/>
                      </a:endParaRPr>
                    </a:p>
                  </a:txBody>
                  <a:tcPr/>
                </a:tc>
                <a:extLst>
                  <a:ext uri="{0D108BD9-81ED-4DB2-BD59-A6C34878D82A}">
                    <a16:rowId xmlns:a16="http://schemas.microsoft.com/office/drawing/2014/main" val="3247447694"/>
                  </a:ext>
                </a:extLst>
              </a:tr>
              <a:tr h="352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kern="1200" dirty="0">
                          <a:solidFill>
                            <a:srgbClr val="000000"/>
                          </a:solidFill>
                          <a:effectLst/>
                          <a:latin typeface="RO Sans"/>
                          <a:ea typeface="+mn-ea"/>
                          <a:cs typeface="+mn-cs"/>
                        </a:rPr>
                        <a:t>Krimpen</a:t>
                      </a:r>
                    </a:p>
                  </a:txBody>
                  <a:tcPr/>
                </a:tc>
                <a:tc>
                  <a:txBody>
                    <a:bodyPr/>
                    <a:lstStyle/>
                    <a:p>
                      <a:pPr algn="r"/>
                      <a:r>
                        <a:rPr lang="nl-NL" sz="1600" b="0" kern="1200" dirty="0">
                          <a:solidFill>
                            <a:srgbClr val="002060"/>
                          </a:solidFill>
                          <a:latin typeface="+mn-lt"/>
                          <a:ea typeface="+mn-ea"/>
                          <a:cs typeface="+mn-cs"/>
                        </a:rPr>
                        <a:t>13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kern="1200" dirty="0">
                          <a:solidFill>
                            <a:srgbClr val="000000"/>
                          </a:solidFill>
                          <a:effectLst/>
                          <a:latin typeface="RO Sans"/>
                          <a:ea typeface="+mn-ea"/>
                          <a:cs typeface="+mn-cs"/>
                        </a:rPr>
                        <a:t>Veldzicht</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i="0" kern="1200" dirty="0">
                          <a:solidFill>
                            <a:srgbClr val="000000"/>
                          </a:solidFill>
                          <a:effectLst/>
                          <a:latin typeface="RO Sans"/>
                          <a:ea typeface="+mn-ea"/>
                          <a:cs typeface="+mn-cs"/>
                        </a:rPr>
                        <a:t>23</a:t>
                      </a:r>
                      <a:endParaRPr lang="nl-NL" sz="1600" b="0" i="0" kern="1200" dirty="0">
                        <a:solidFill>
                          <a:srgbClr val="000000"/>
                        </a:solidFill>
                        <a:effectLst/>
                        <a:latin typeface="RO Sans"/>
                        <a:ea typeface="+mn-ea"/>
                        <a:cs typeface="+mn-cs"/>
                      </a:endParaRPr>
                    </a:p>
                  </a:txBody>
                  <a:tcPr/>
                </a:tc>
                <a:extLst>
                  <a:ext uri="{0D108BD9-81ED-4DB2-BD59-A6C34878D82A}">
                    <a16:rowId xmlns:a16="http://schemas.microsoft.com/office/drawing/2014/main" val="3020531601"/>
                  </a:ext>
                </a:extLst>
              </a:tr>
              <a:tr h="352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kern="1200" dirty="0">
                          <a:solidFill>
                            <a:srgbClr val="000000"/>
                          </a:solidFill>
                          <a:effectLst/>
                          <a:latin typeface="RO Sans"/>
                          <a:ea typeface="+mn-ea"/>
                          <a:cs typeface="+mn-cs"/>
                        </a:rPr>
                        <a:t>Leeuwarden</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kern="1200" dirty="0">
                          <a:solidFill>
                            <a:srgbClr val="002060"/>
                          </a:solidFill>
                          <a:latin typeface="+mn-lt"/>
                          <a:ea typeface="+mn-ea"/>
                          <a:cs typeface="+mn-cs"/>
                        </a:rPr>
                        <a:t>14</a:t>
                      </a:r>
                      <a:endParaRPr lang="nl-NL" sz="1600" b="0" kern="1200" dirty="0">
                        <a:solidFill>
                          <a:srgbClr val="002060"/>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kern="1200" dirty="0">
                          <a:solidFill>
                            <a:srgbClr val="000000"/>
                          </a:solidFill>
                          <a:effectLst/>
                          <a:latin typeface="RO Sans"/>
                          <a:ea typeface="+mn-ea"/>
                          <a:cs typeface="+mn-cs"/>
                        </a:rPr>
                        <a:t>Vugt♦</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i="0" kern="1200" dirty="0">
                          <a:solidFill>
                            <a:srgbClr val="000000"/>
                          </a:solidFill>
                          <a:effectLst/>
                          <a:latin typeface="RO Sans"/>
                          <a:ea typeface="+mn-ea"/>
                          <a:cs typeface="+mn-cs"/>
                        </a:rPr>
                        <a:t>87</a:t>
                      </a:r>
                      <a:endParaRPr lang="nl-NL" sz="1600" b="0" i="0" kern="1200" dirty="0">
                        <a:solidFill>
                          <a:srgbClr val="000000"/>
                        </a:solidFill>
                        <a:effectLst/>
                        <a:latin typeface="RO Sans"/>
                        <a:ea typeface="+mn-ea"/>
                        <a:cs typeface="+mn-cs"/>
                      </a:endParaRPr>
                    </a:p>
                  </a:txBody>
                  <a:tcPr/>
                </a:tc>
                <a:extLst>
                  <a:ext uri="{0D108BD9-81ED-4DB2-BD59-A6C34878D82A}">
                    <a16:rowId xmlns:a16="http://schemas.microsoft.com/office/drawing/2014/main" val="3496366369"/>
                  </a:ext>
                </a:extLst>
              </a:tr>
              <a:tr h="352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kern="1200" dirty="0">
                          <a:solidFill>
                            <a:srgbClr val="000000"/>
                          </a:solidFill>
                          <a:effectLst/>
                          <a:latin typeface="RO Sans"/>
                          <a:ea typeface="+mn-ea"/>
                          <a:cs typeface="+mn-cs"/>
                        </a:rPr>
                        <a:t>Lelystad</a:t>
                      </a:r>
                    </a:p>
                  </a:txBody>
                  <a:tcPr/>
                </a:tc>
                <a:tc>
                  <a:txBody>
                    <a:bodyPr/>
                    <a:lstStyle/>
                    <a:p>
                      <a:pPr algn="r"/>
                      <a:r>
                        <a:rPr lang="nl-NL" sz="1600" b="0" kern="1200" dirty="0">
                          <a:solidFill>
                            <a:srgbClr val="002060"/>
                          </a:solidFill>
                          <a:latin typeface="+mn-lt"/>
                          <a:ea typeface="+mn-ea"/>
                          <a:cs typeface="+mn-cs"/>
                        </a:rPr>
                        <a:t>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dirty="0">
                          <a:solidFill>
                            <a:srgbClr val="000000"/>
                          </a:solidFill>
                          <a:effectLst/>
                          <a:latin typeface="RO Sans"/>
                        </a:rPr>
                        <a:t>Zaanstad ♦</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i="0" dirty="0">
                          <a:solidFill>
                            <a:srgbClr val="000000"/>
                          </a:solidFill>
                          <a:effectLst/>
                          <a:latin typeface="RO Sans"/>
                        </a:rPr>
                        <a:t>47</a:t>
                      </a:r>
                      <a:endParaRPr lang="nl-NL" sz="1600" b="0" i="0" dirty="0">
                        <a:solidFill>
                          <a:srgbClr val="000000"/>
                        </a:solidFill>
                        <a:effectLst/>
                        <a:latin typeface="RO Sans"/>
                      </a:endParaRPr>
                    </a:p>
                  </a:txBody>
                  <a:tcPr/>
                </a:tc>
                <a:extLst>
                  <a:ext uri="{0D108BD9-81ED-4DB2-BD59-A6C34878D82A}">
                    <a16:rowId xmlns:a16="http://schemas.microsoft.com/office/drawing/2014/main" val="996597753"/>
                  </a:ext>
                </a:extLst>
              </a:tr>
              <a:tr h="352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kern="1200" dirty="0">
                          <a:solidFill>
                            <a:srgbClr val="000000"/>
                          </a:solidFill>
                          <a:effectLst/>
                          <a:latin typeface="RO Sans"/>
                          <a:ea typeface="+mn-ea"/>
                          <a:cs typeface="+mn-cs"/>
                        </a:rPr>
                        <a:t>Nieuwegein</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i="0" kern="1200" dirty="0">
                          <a:solidFill>
                            <a:srgbClr val="000000"/>
                          </a:solidFill>
                          <a:effectLst/>
                          <a:latin typeface="RO Sans"/>
                          <a:ea typeface="+mn-ea"/>
                          <a:cs typeface="+mn-cs"/>
                        </a:rPr>
                        <a:t>16</a:t>
                      </a:r>
                      <a:endParaRPr lang="nl-NL" sz="1600" b="0" i="0" kern="1200" dirty="0">
                        <a:solidFill>
                          <a:srgbClr val="000000"/>
                        </a:solidFill>
                        <a:effectLst/>
                        <a:latin typeface="RO Sans"/>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kern="1200" dirty="0">
                          <a:solidFill>
                            <a:srgbClr val="000000"/>
                          </a:solidFill>
                          <a:effectLst/>
                          <a:latin typeface="RO Sans"/>
                          <a:ea typeface="+mn-ea"/>
                          <a:cs typeface="+mn-cs"/>
                        </a:rPr>
                        <a:t>Zeist</a:t>
                      </a:r>
                    </a:p>
                  </a:txBody>
                  <a:tcPr/>
                </a:tc>
                <a:tc>
                  <a:txBody>
                    <a:bodyPr/>
                    <a:lstStyle/>
                    <a:p>
                      <a:pPr algn="r"/>
                      <a:r>
                        <a:rPr lang="en-US" sz="1600" b="0" kern="1200" dirty="0">
                          <a:solidFill>
                            <a:srgbClr val="002060"/>
                          </a:solidFill>
                          <a:latin typeface="+mn-lt"/>
                          <a:ea typeface="+mn-ea"/>
                          <a:cs typeface="+mn-cs"/>
                        </a:rPr>
                        <a:t>14</a:t>
                      </a:r>
                      <a:endParaRPr lang="nl-NL" sz="1600" b="0" kern="1200" dirty="0">
                        <a:solidFill>
                          <a:srgbClr val="002060"/>
                        </a:solidFill>
                        <a:latin typeface="+mn-lt"/>
                        <a:ea typeface="+mn-ea"/>
                        <a:cs typeface="+mn-cs"/>
                      </a:endParaRPr>
                    </a:p>
                  </a:txBody>
                  <a:tcPr/>
                </a:tc>
                <a:extLst>
                  <a:ext uri="{0D108BD9-81ED-4DB2-BD59-A6C34878D82A}">
                    <a16:rowId xmlns:a16="http://schemas.microsoft.com/office/drawing/2014/main" val="2087814858"/>
                  </a:ext>
                </a:extLst>
              </a:tr>
              <a:tr h="352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i="0" kern="1200" dirty="0">
                        <a:solidFill>
                          <a:srgbClr val="000000"/>
                        </a:solidFill>
                        <a:effectLst/>
                        <a:latin typeface="RO Sans"/>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i="0" kern="1200" dirty="0">
                        <a:solidFill>
                          <a:srgbClr val="000000"/>
                        </a:solidFill>
                        <a:effectLst/>
                        <a:latin typeface="RO Sans"/>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i="0" kern="1200" dirty="0">
                          <a:solidFill>
                            <a:srgbClr val="000000"/>
                          </a:solidFill>
                          <a:effectLst/>
                          <a:latin typeface="RO Sans"/>
                          <a:ea typeface="+mn-ea"/>
                          <a:cs typeface="+mn-cs"/>
                        </a:rPr>
                        <a:t>Zwolle ♦</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600" b="0" i="0" kern="1200" dirty="0">
                          <a:solidFill>
                            <a:srgbClr val="000000"/>
                          </a:solidFill>
                          <a:effectLst/>
                          <a:latin typeface="RO Sans"/>
                          <a:ea typeface="+mn-ea"/>
                          <a:cs typeface="+mn-cs"/>
                        </a:rPr>
                        <a:t>35</a:t>
                      </a:r>
                    </a:p>
                  </a:txBody>
                  <a:tcPr/>
                </a:tc>
                <a:extLst>
                  <a:ext uri="{0D108BD9-81ED-4DB2-BD59-A6C34878D82A}">
                    <a16:rowId xmlns:a16="http://schemas.microsoft.com/office/drawing/2014/main" val="1975043998"/>
                  </a:ext>
                </a:extLst>
              </a:tr>
            </a:tbl>
          </a:graphicData>
        </a:graphic>
      </p:graphicFrame>
    </p:spTree>
    <p:extLst>
      <p:ext uri="{BB962C8B-B14F-4D97-AF65-F5344CB8AC3E}">
        <p14:creationId xmlns:p14="http://schemas.microsoft.com/office/powerpoint/2010/main" val="3698171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fld id="{56F4FDC5-21FB-4AFB-9F2D-F2DE3DC4E1EB}" type="datetime1">
              <a:rPr lang="nl-NL" smtClean="0"/>
              <a:t>10-7-2024</a:t>
            </a:fld>
            <a:endParaRPr lang="nl-NL" dirty="0"/>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p:txBody>
          <a:bodyPr/>
          <a:lstStyle/>
          <a:p>
            <a:r>
              <a:rPr lang="nl-NL" dirty="0"/>
              <a:t>Ervaren werkklimaat</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684368" y="5157191"/>
            <a:ext cx="8136535" cy="1000045"/>
          </a:xfrm>
        </p:spPr>
        <p:txBody>
          <a:bodyPr/>
          <a:lstStyle/>
          <a:p>
            <a:r>
              <a:rPr lang="nl-NL" dirty="0"/>
              <a:t>Bijna een derde van de respondenten geeft aan zich niet sociaal veilig te voelen</a:t>
            </a:r>
          </a:p>
        </p:txBody>
      </p:sp>
      <p:graphicFrame>
        <p:nvGraphicFramePr>
          <p:cNvPr id="7" name="Grafiek 6">
            <a:extLst>
              <a:ext uri="{FF2B5EF4-FFF2-40B4-BE49-F238E27FC236}">
                <a16:creationId xmlns:a16="http://schemas.microsoft.com/office/drawing/2014/main" id="{26267249-6474-4E10-BBBC-3858C04B6C1A}"/>
              </a:ext>
            </a:extLst>
          </p:cNvPr>
          <p:cNvGraphicFramePr>
            <a:graphicFrameLocks/>
          </p:cNvGraphicFramePr>
          <p:nvPr/>
        </p:nvGraphicFramePr>
        <p:xfrm>
          <a:off x="871537" y="1862613"/>
          <a:ext cx="7400925" cy="3132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9733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fld id="{DC4E1D9D-13ED-4E56-A63E-045DF3619467}" type="datetime1">
              <a:rPr lang="nl-NL" smtClean="0"/>
              <a:t>10-7-2024</a:t>
            </a:fld>
            <a:endParaRPr lang="nl-NL" dirty="0"/>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a:xfrm>
            <a:off x="684368" y="260648"/>
            <a:ext cx="5759840" cy="1103077"/>
          </a:xfrm>
        </p:spPr>
        <p:txBody>
          <a:bodyPr/>
          <a:lstStyle/>
          <a:p>
            <a:r>
              <a:rPr lang="nl-NL" dirty="0"/>
              <a:t>Ervaren beleid</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6948264" y="1484784"/>
            <a:ext cx="2016223" cy="1000045"/>
          </a:xfrm>
        </p:spPr>
        <p:txBody>
          <a:bodyPr/>
          <a:lstStyle/>
          <a:p>
            <a:r>
              <a:rPr lang="nl-NL" dirty="0"/>
              <a:t>Ruim een derde van de respondenten geeft aan niet tevreden te zijn over het beleid sociale veiligheid</a:t>
            </a:r>
          </a:p>
        </p:txBody>
      </p:sp>
      <p:graphicFrame>
        <p:nvGraphicFramePr>
          <p:cNvPr id="4" name="Grafiek 3">
            <a:extLst>
              <a:ext uri="{FF2B5EF4-FFF2-40B4-BE49-F238E27FC236}">
                <a16:creationId xmlns:a16="http://schemas.microsoft.com/office/drawing/2014/main" id="{60892307-BE07-41B0-8FEF-E1CFEA63C1F7}"/>
              </a:ext>
            </a:extLst>
          </p:cNvPr>
          <p:cNvGraphicFramePr>
            <a:graphicFrameLocks/>
          </p:cNvGraphicFramePr>
          <p:nvPr>
            <p:extLst>
              <p:ext uri="{D42A27DB-BD31-4B8C-83A1-F6EECF244321}">
                <p14:modId xmlns:p14="http://schemas.microsoft.com/office/powerpoint/2010/main" val="3645451735"/>
              </p:ext>
            </p:extLst>
          </p:nvPr>
        </p:nvGraphicFramePr>
        <p:xfrm>
          <a:off x="12814" y="1052736"/>
          <a:ext cx="7191375" cy="49682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43019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fld id="{C310F36B-1635-4639-A096-89FC4A6CFC00}" type="datetime1">
              <a:rPr lang="nl-NL" smtClean="0"/>
              <a:t>10-7-2024</a:t>
            </a:fld>
            <a:endParaRPr lang="nl-NL" dirty="0"/>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a:xfrm>
            <a:off x="684368" y="260648"/>
            <a:ext cx="5759840" cy="1103077"/>
          </a:xfrm>
        </p:spPr>
        <p:txBody>
          <a:bodyPr/>
          <a:lstStyle/>
          <a:p>
            <a:r>
              <a:rPr lang="nl-NL" dirty="0"/>
              <a:t>Oorzaken sociale</a:t>
            </a:r>
            <a:br>
              <a:rPr lang="nl-NL" dirty="0"/>
            </a:br>
            <a:r>
              <a:rPr lang="nl-NL" dirty="0"/>
              <a:t> onveiligheid</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5868145" y="2204864"/>
            <a:ext cx="3275856" cy="1000045"/>
          </a:xfrm>
        </p:spPr>
        <p:txBody>
          <a:bodyPr/>
          <a:lstStyle/>
          <a:p>
            <a:r>
              <a:rPr lang="nl-NL" dirty="0"/>
              <a:t>19% geeft werkdruk aan als oorzaak sociale veiligheid</a:t>
            </a:r>
          </a:p>
          <a:p>
            <a:r>
              <a:rPr lang="nl-NL" dirty="0"/>
              <a:t>28% de leidinggevende die zich niet aan de regels houdt</a:t>
            </a:r>
          </a:p>
          <a:p>
            <a:r>
              <a:rPr lang="nl-NL" dirty="0"/>
              <a:t>Bij anders o.a.:</a:t>
            </a:r>
          </a:p>
          <a:p>
            <a:pPr>
              <a:buFont typeface="Wingdings" panose="05000000000000000000" pitchFamily="2" charset="2"/>
              <a:buChar char="q"/>
            </a:pPr>
            <a:r>
              <a:rPr lang="nl-NL" dirty="0"/>
              <a:t>Directie niet capabel</a:t>
            </a:r>
          </a:p>
          <a:p>
            <a:pPr>
              <a:buFont typeface="Wingdings" panose="05000000000000000000" pitchFamily="2" charset="2"/>
              <a:buChar char="q"/>
            </a:pPr>
            <a:r>
              <a:rPr lang="nl-NL" dirty="0"/>
              <a:t>Combinatie van deze 2</a:t>
            </a:r>
          </a:p>
          <a:p>
            <a:pPr>
              <a:buFont typeface="Wingdings" panose="05000000000000000000" pitchFamily="2" charset="2"/>
              <a:buChar char="q"/>
            </a:pPr>
            <a:r>
              <a:rPr lang="nl-NL" dirty="0"/>
              <a:t>Onvoldoende optreden</a:t>
            </a:r>
          </a:p>
          <a:p>
            <a:pPr>
              <a:buFont typeface="Wingdings" panose="05000000000000000000" pitchFamily="2" charset="2"/>
              <a:buChar char="q"/>
            </a:pPr>
            <a:r>
              <a:rPr lang="nl-NL" dirty="0"/>
              <a:t>Vriendjespolitiek</a:t>
            </a:r>
          </a:p>
          <a:p>
            <a:pPr>
              <a:buFont typeface="Wingdings" panose="05000000000000000000" pitchFamily="2" charset="2"/>
              <a:buChar char="q"/>
            </a:pPr>
            <a:r>
              <a:rPr lang="nl-NL" dirty="0"/>
              <a:t>Aannamebeleid</a:t>
            </a:r>
          </a:p>
        </p:txBody>
      </p:sp>
      <p:graphicFrame>
        <p:nvGraphicFramePr>
          <p:cNvPr id="7" name="Grafiek 6">
            <a:extLst>
              <a:ext uri="{FF2B5EF4-FFF2-40B4-BE49-F238E27FC236}">
                <a16:creationId xmlns:a16="http://schemas.microsoft.com/office/drawing/2014/main" id="{1C6866AD-2459-4A8C-B934-DFA1835D9C6F}"/>
              </a:ext>
            </a:extLst>
          </p:cNvPr>
          <p:cNvGraphicFramePr>
            <a:graphicFrameLocks/>
          </p:cNvGraphicFramePr>
          <p:nvPr>
            <p:extLst>
              <p:ext uri="{D42A27DB-BD31-4B8C-83A1-F6EECF244321}">
                <p14:modId xmlns:p14="http://schemas.microsoft.com/office/powerpoint/2010/main" val="520990774"/>
              </p:ext>
            </p:extLst>
          </p:nvPr>
        </p:nvGraphicFramePr>
        <p:xfrm>
          <a:off x="1115617" y="2132856"/>
          <a:ext cx="4536504" cy="35283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48464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fld id="{D0FC412F-D82F-451E-947F-2C2A86E73FE2}" type="datetime1">
              <a:rPr lang="nl-NL" smtClean="0"/>
              <a:t>10-7-2024</a:t>
            </a:fld>
            <a:endParaRPr lang="nl-NL" dirty="0"/>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p:txBody>
          <a:bodyPr/>
          <a:lstStyle/>
          <a:p>
            <a:r>
              <a:rPr lang="nl-NL" dirty="0"/>
              <a:t>Meldloketten</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6444208" y="1484784"/>
            <a:ext cx="2699792" cy="1000045"/>
          </a:xfrm>
        </p:spPr>
        <p:txBody>
          <a:bodyPr/>
          <a:lstStyle/>
          <a:p>
            <a:r>
              <a:rPr lang="nl-NL" dirty="0"/>
              <a:t>De meeste mensen kennen de vertrouwenspersonen en vinden die toegankelijk</a:t>
            </a:r>
          </a:p>
          <a:p>
            <a:r>
              <a:rPr lang="nl-NL" dirty="0"/>
              <a:t>Integriteitscommissie en ombudsfunctionaris minder bekend en toegankelijk</a:t>
            </a:r>
          </a:p>
        </p:txBody>
      </p:sp>
      <p:graphicFrame>
        <p:nvGraphicFramePr>
          <p:cNvPr id="4" name="Grafiek 3">
            <a:extLst>
              <a:ext uri="{FF2B5EF4-FFF2-40B4-BE49-F238E27FC236}">
                <a16:creationId xmlns:a16="http://schemas.microsoft.com/office/drawing/2014/main" id="{625FF645-504B-4B6B-AEC3-D324FCA0B41C}"/>
              </a:ext>
            </a:extLst>
          </p:cNvPr>
          <p:cNvGraphicFramePr>
            <a:graphicFrameLocks/>
          </p:cNvGraphicFramePr>
          <p:nvPr>
            <p:extLst>
              <p:ext uri="{D42A27DB-BD31-4B8C-83A1-F6EECF244321}">
                <p14:modId xmlns:p14="http://schemas.microsoft.com/office/powerpoint/2010/main" val="3852399584"/>
              </p:ext>
            </p:extLst>
          </p:nvPr>
        </p:nvGraphicFramePr>
        <p:xfrm>
          <a:off x="191601" y="1363725"/>
          <a:ext cx="6180599" cy="26413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iek 6">
            <a:extLst>
              <a:ext uri="{FF2B5EF4-FFF2-40B4-BE49-F238E27FC236}">
                <a16:creationId xmlns:a16="http://schemas.microsoft.com/office/drawing/2014/main" id="{60CE0BAA-84B2-47F2-B48B-9C2D059391AB}"/>
              </a:ext>
            </a:extLst>
          </p:cNvPr>
          <p:cNvGraphicFramePr>
            <a:graphicFrameLocks/>
          </p:cNvGraphicFramePr>
          <p:nvPr>
            <p:extLst>
              <p:ext uri="{D42A27DB-BD31-4B8C-83A1-F6EECF244321}">
                <p14:modId xmlns:p14="http://schemas.microsoft.com/office/powerpoint/2010/main" val="1585374366"/>
              </p:ext>
            </p:extLst>
          </p:nvPr>
        </p:nvGraphicFramePr>
        <p:xfrm>
          <a:off x="191602" y="4009913"/>
          <a:ext cx="6180598" cy="22900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9248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fld id="{D82BD0B0-7BC0-45EB-BE61-9EC41D5F216E}" type="datetime1">
              <a:rPr lang="nl-NL" smtClean="0"/>
              <a:t>10-7-2024</a:t>
            </a:fld>
            <a:endParaRPr lang="nl-NL" dirty="0"/>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p:txBody>
          <a:bodyPr/>
          <a:lstStyle/>
          <a:p>
            <a:r>
              <a:rPr lang="nl-NL" dirty="0"/>
              <a:t>Voorlichting</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684368" y="4941169"/>
            <a:ext cx="8280120" cy="1216068"/>
          </a:xfrm>
        </p:spPr>
        <p:txBody>
          <a:bodyPr/>
          <a:lstStyle/>
          <a:p>
            <a:r>
              <a:rPr lang="nl-NL" dirty="0"/>
              <a:t>Ruim de helft geeft aan dat er geen voorlichtingsmateriaal is over (on) gewenst gedrag, dat is wel verplicht volgens de Arbowet (PSA)</a:t>
            </a:r>
          </a:p>
          <a:p>
            <a:r>
              <a:rPr lang="nl-NL" dirty="0"/>
              <a:t>33% is tevreden over het voorlichtingsmateriaal</a:t>
            </a:r>
          </a:p>
        </p:txBody>
      </p:sp>
      <p:graphicFrame>
        <p:nvGraphicFramePr>
          <p:cNvPr id="7" name="Grafiek 6">
            <a:extLst>
              <a:ext uri="{FF2B5EF4-FFF2-40B4-BE49-F238E27FC236}">
                <a16:creationId xmlns:a16="http://schemas.microsoft.com/office/drawing/2014/main" id="{C2C35499-F759-4404-B91B-A4DD316903B3}"/>
              </a:ext>
            </a:extLst>
          </p:cNvPr>
          <p:cNvGraphicFramePr>
            <a:graphicFrameLocks/>
          </p:cNvGraphicFramePr>
          <p:nvPr>
            <p:extLst>
              <p:ext uri="{D42A27DB-BD31-4B8C-83A1-F6EECF244321}">
                <p14:modId xmlns:p14="http://schemas.microsoft.com/office/powerpoint/2010/main" val="701402312"/>
              </p:ext>
            </p:extLst>
          </p:nvPr>
        </p:nvGraphicFramePr>
        <p:xfrm>
          <a:off x="1619672" y="1844824"/>
          <a:ext cx="5238328" cy="29024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00114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1B38B36-B1D0-BC04-136D-AF62D31D03AA}"/>
              </a:ext>
            </a:extLst>
          </p:cNvPr>
          <p:cNvSpPr>
            <a:spLocks noGrp="1"/>
          </p:cNvSpPr>
          <p:nvPr>
            <p:ph type="ftr" sz="quarter" idx="12"/>
          </p:nvPr>
        </p:nvSpPr>
        <p:spPr/>
        <p:txBody>
          <a:bodyPr/>
          <a:lstStyle/>
          <a:p>
            <a:r>
              <a:rPr lang="nl-NL"/>
              <a:t>DJI</a:t>
            </a:r>
            <a:endParaRPr lang="nl-NL" dirty="0"/>
          </a:p>
        </p:txBody>
      </p:sp>
      <p:sp>
        <p:nvSpPr>
          <p:cNvPr id="3" name="Tijdelijke aanduiding voor datum 2">
            <a:extLst>
              <a:ext uri="{FF2B5EF4-FFF2-40B4-BE49-F238E27FC236}">
                <a16:creationId xmlns:a16="http://schemas.microsoft.com/office/drawing/2014/main" id="{E55E597B-AB7E-4978-9263-BD33CBEBD873}"/>
              </a:ext>
            </a:extLst>
          </p:cNvPr>
          <p:cNvSpPr>
            <a:spLocks noGrp="1"/>
          </p:cNvSpPr>
          <p:nvPr>
            <p:ph type="dt" sz="half" idx="11"/>
          </p:nvPr>
        </p:nvSpPr>
        <p:spPr/>
        <p:txBody>
          <a:bodyPr/>
          <a:lstStyle/>
          <a:p>
            <a:fld id="{49B642CB-7FFA-4868-BD46-0B8DEEAE1C3D}" type="datetime1">
              <a:rPr lang="nl-NL" smtClean="0"/>
              <a:t>10-7-2024</a:t>
            </a:fld>
            <a:endParaRPr lang="nl-NL" dirty="0"/>
          </a:p>
        </p:txBody>
      </p:sp>
      <p:sp>
        <p:nvSpPr>
          <p:cNvPr id="5" name="Titel 4">
            <a:extLst>
              <a:ext uri="{FF2B5EF4-FFF2-40B4-BE49-F238E27FC236}">
                <a16:creationId xmlns:a16="http://schemas.microsoft.com/office/drawing/2014/main" id="{40B5541A-7062-70FF-418D-62EF91B6EC59}"/>
              </a:ext>
            </a:extLst>
          </p:cNvPr>
          <p:cNvSpPr>
            <a:spLocks noGrp="1"/>
          </p:cNvSpPr>
          <p:nvPr>
            <p:ph type="title"/>
          </p:nvPr>
        </p:nvSpPr>
        <p:spPr/>
        <p:txBody>
          <a:bodyPr/>
          <a:lstStyle/>
          <a:p>
            <a:r>
              <a:rPr lang="nl-NL" dirty="0"/>
              <a:t>Vertrek overwegen</a:t>
            </a:r>
          </a:p>
        </p:txBody>
      </p:sp>
      <p:sp>
        <p:nvSpPr>
          <p:cNvPr id="6" name="Tijdelijke aanduiding voor tekst 5">
            <a:extLst>
              <a:ext uri="{FF2B5EF4-FFF2-40B4-BE49-F238E27FC236}">
                <a16:creationId xmlns:a16="http://schemas.microsoft.com/office/drawing/2014/main" id="{33C2F03A-3EFA-EDBE-6EA0-B32D8738364C}"/>
              </a:ext>
            </a:extLst>
          </p:cNvPr>
          <p:cNvSpPr>
            <a:spLocks noGrp="1"/>
          </p:cNvSpPr>
          <p:nvPr>
            <p:ph type="body" sz="quarter" idx="13"/>
          </p:nvPr>
        </p:nvSpPr>
        <p:spPr>
          <a:xfrm>
            <a:off x="6660232" y="1556792"/>
            <a:ext cx="2276491" cy="1000045"/>
          </a:xfrm>
        </p:spPr>
        <p:txBody>
          <a:bodyPr/>
          <a:lstStyle/>
          <a:p>
            <a:r>
              <a:rPr lang="nl-NL" dirty="0"/>
              <a:t>27% overweegt door de omgangsvormen van werkgever te veranderen</a:t>
            </a:r>
          </a:p>
          <a:p>
            <a:endParaRPr lang="nl-NL" dirty="0"/>
          </a:p>
          <a:p>
            <a:endParaRPr lang="nl-NL" dirty="0"/>
          </a:p>
          <a:p>
            <a:r>
              <a:rPr lang="nl-NL" dirty="0"/>
              <a:t>22% overweegt door de omgangsvormen van sector te veranderen</a:t>
            </a:r>
          </a:p>
        </p:txBody>
      </p:sp>
      <p:graphicFrame>
        <p:nvGraphicFramePr>
          <p:cNvPr id="4" name="Grafiek 3">
            <a:extLst>
              <a:ext uri="{FF2B5EF4-FFF2-40B4-BE49-F238E27FC236}">
                <a16:creationId xmlns:a16="http://schemas.microsoft.com/office/drawing/2014/main" id="{E902EF15-4FB0-443B-98A0-C603AB7F3864}"/>
              </a:ext>
            </a:extLst>
          </p:cNvPr>
          <p:cNvGraphicFramePr>
            <a:graphicFrameLocks/>
          </p:cNvGraphicFramePr>
          <p:nvPr>
            <p:extLst>
              <p:ext uri="{D42A27DB-BD31-4B8C-83A1-F6EECF244321}">
                <p14:modId xmlns:p14="http://schemas.microsoft.com/office/powerpoint/2010/main" val="3951354823"/>
              </p:ext>
            </p:extLst>
          </p:nvPr>
        </p:nvGraphicFramePr>
        <p:xfrm>
          <a:off x="107505" y="1427808"/>
          <a:ext cx="6336704" cy="22580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iek 6">
            <a:extLst>
              <a:ext uri="{FF2B5EF4-FFF2-40B4-BE49-F238E27FC236}">
                <a16:creationId xmlns:a16="http://schemas.microsoft.com/office/drawing/2014/main" id="{760A82D1-0F81-4E8B-BAF0-C2648901A1D0}"/>
              </a:ext>
            </a:extLst>
          </p:cNvPr>
          <p:cNvGraphicFramePr>
            <a:graphicFrameLocks/>
          </p:cNvGraphicFramePr>
          <p:nvPr>
            <p:extLst>
              <p:ext uri="{D42A27DB-BD31-4B8C-83A1-F6EECF244321}">
                <p14:modId xmlns:p14="http://schemas.microsoft.com/office/powerpoint/2010/main" val="405283512"/>
              </p:ext>
            </p:extLst>
          </p:nvPr>
        </p:nvGraphicFramePr>
        <p:xfrm>
          <a:off x="193266" y="3729252"/>
          <a:ext cx="6250942" cy="25874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4711052"/>
      </p:ext>
    </p:extLst>
  </p:cSld>
  <p:clrMapOvr>
    <a:masterClrMapping/>
  </p:clrMapOvr>
</p:sld>
</file>

<file path=ppt/theme/theme1.xml><?xml version="1.0" encoding="utf-8"?>
<a:theme xmlns:a="http://schemas.openxmlformats.org/drawingml/2006/main" name="sjabloon">
  <a:themeElements>
    <a:clrScheme name="Aangepast 1">
      <a:dk1>
        <a:srgbClr val="C00000"/>
      </a:dk1>
      <a:lt1>
        <a:srgbClr val="FFFFFF"/>
      </a:lt1>
      <a:dk2>
        <a:srgbClr val="7FBA25"/>
      </a:dk2>
      <a:lt2>
        <a:srgbClr val="FFFFFF"/>
      </a:lt2>
      <a:accent1>
        <a:srgbClr val="7FBA25"/>
      </a:accent1>
      <a:accent2>
        <a:srgbClr val="009CDE"/>
      </a:accent2>
      <a:accent3>
        <a:srgbClr val="920075"/>
      </a:accent3>
      <a:accent4>
        <a:srgbClr val="EC7A08"/>
      </a:accent4>
      <a:accent5>
        <a:srgbClr val="6E6E6E"/>
      </a:accent5>
      <a:accent6>
        <a:srgbClr val="0F6131"/>
      </a:accent6>
      <a:hlink>
        <a:srgbClr val="7FBA25"/>
      </a:hlink>
      <a:folHlink>
        <a:srgbClr val="7FBA25"/>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jabloon">
  <a:themeElements>
    <a:clrScheme name="Aangepast 1">
      <a:dk1>
        <a:srgbClr val="C00000"/>
      </a:dk1>
      <a:lt1>
        <a:srgbClr val="FFFFFF"/>
      </a:lt1>
      <a:dk2>
        <a:srgbClr val="7FBA25"/>
      </a:dk2>
      <a:lt2>
        <a:srgbClr val="FFFFFF"/>
      </a:lt2>
      <a:accent1>
        <a:srgbClr val="7FBA25"/>
      </a:accent1>
      <a:accent2>
        <a:srgbClr val="009CDE"/>
      </a:accent2>
      <a:accent3>
        <a:srgbClr val="920075"/>
      </a:accent3>
      <a:accent4>
        <a:srgbClr val="EC7A08"/>
      </a:accent4>
      <a:accent5>
        <a:srgbClr val="6E6E6E"/>
      </a:accent5>
      <a:accent6>
        <a:srgbClr val="0F6131"/>
      </a:accent6>
      <a:hlink>
        <a:srgbClr val="7FBA25"/>
      </a:hlink>
      <a:folHlink>
        <a:srgbClr val="7FBA25"/>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2CF89C9CDB894E955CD860A393C48C" ma:contentTypeVersion="0" ma:contentTypeDescription="Een nieuw document maken." ma:contentTypeScope="" ma:versionID="2e7c66c481d847aa6a65fd9b1f0364f1">
  <xsd:schema xmlns:xsd="http://www.w3.org/2001/XMLSchema" xmlns:xs="http://www.w3.org/2001/XMLSchema" xmlns:p="http://schemas.microsoft.com/office/2006/metadata/properties" targetNamespace="http://schemas.microsoft.com/office/2006/metadata/properties" ma:root="true" ma:fieldsID="4026c954aec35dea8a68741baf22be7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E2BE5B2-7997-498F-BC2B-46233D9621B5}">
  <ds:schemaRefs>
    <ds:schemaRef ds:uri="http://schemas.microsoft.com/sharepoint/v3/contenttype/forms"/>
  </ds:schemaRefs>
</ds:datastoreItem>
</file>

<file path=customXml/itemProps2.xml><?xml version="1.0" encoding="utf-8"?>
<ds:datastoreItem xmlns:ds="http://schemas.openxmlformats.org/officeDocument/2006/customXml" ds:itemID="{6AC90E8A-8793-41EB-8D3E-9CC6A6CD4D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D4A4ECBE-8A64-47EA-B0D6-766C1D3FFB91}">
  <ds:schemaRefs>
    <ds:schemaRef ds:uri="http://www.w3.org/XML/1998/namespace"/>
    <ds:schemaRef ds:uri="http://purl.org/dc/elements/1.1/"/>
    <ds:schemaRef ds:uri="http://schemas.microsoft.com/office/2006/documentManagement/types"/>
    <ds:schemaRef ds:uri="http://schemas.microsoft.com/office/infopath/2007/PartnerControls"/>
    <ds:schemaRef ds:uri="http://purl.org/dc/dcmitype/"/>
    <ds:schemaRef ds:uri="http://schemas.microsoft.com/office/2006/metadata/properties"/>
    <ds:schemaRef ds:uri="http://purl.org/dc/term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FNV_Overheid</Template>
  <TotalTime>11736</TotalTime>
  <Words>1327</Words>
  <Application>Microsoft Office PowerPoint</Application>
  <PresentationFormat>Diavoorstelling (4:3)</PresentationFormat>
  <Paragraphs>220</Paragraphs>
  <Slides>23</Slides>
  <Notes>0</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23</vt:i4>
      </vt:variant>
    </vt:vector>
  </HeadingPairs>
  <TitlesOfParts>
    <vt:vector size="30" baseType="lpstr">
      <vt:lpstr>Arial</vt:lpstr>
      <vt:lpstr>Calibri</vt:lpstr>
      <vt:lpstr>RO Sans</vt:lpstr>
      <vt:lpstr>Symbol</vt:lpstr>
      <vt:lpstr>Wingdings</vt:lpstr>
      <vt:lpstr>sjabloon</vt:lpstr>
      <vt:lpstr>1_sjabloon</vt:lpstr>
      <vt:lpstr>Omgangsvormen DJI</vt:lpstr>
      <vt:lpstr>Onderzoek  omgangsvormen</vt:lpstr>
      <vt:lpstr>Onderdelen DJI</vt:lpstr>
      <vt:lpstr>Ervaren werkklimaat</vt:lpstr>
      <vt:lpstr>Ervaren beleid</vt:lpstr>
      <vt:lpstr>Oorzaken sociale  onveiligheid</vt:lpstr>
      <vt:lpstr>Meldloketten</vt:lpstr>
      <vt:lpstr>Voorlichting</vt:lpstr>
      <vt:lpstr>Vertrek overwegen</vt:lpstr>
      <vt:lpstr>Integriteit</vt:lpstr>
      <vt:lpstr>Eigen ervaring</vt:lpstr>
      <vt:lpstr>Eigen ervaring</vt:lpstr>
      <vt:lpstr>Eigen ervaring</vt:lpstr>
      <vt:lpstr>gevolgen</vt:lpstr>
      <vt:lpstr>besproken</vt:lpstr>
      <vt:lpstr>Vervolg</vt:lpstr>
      <vt:lpstr>ondersteuning</vt:lpstr>
      <vt:lpstr>getuigen</vt:lpstr>
      <vt:lpstr>getuigen</vt:lpstr>
      <vt:lpstr>Citaten ervaringen</vt:lpstr>
      <vt:lpstr>conclusies</vt:lpstr>
      <vt:lpstr>FNV eisen</vt:lpstr>
      <vt:lpstr>FNV eisen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Omgangsvormen Ministerie van VWS</dc:title>
  <dc:creator>José van Lieshout</dc:creator>
  <cp:lastModifiedBy>David Schreuders</cp:lastModifiedBy>
  <cp:revision>15</cp:revision>
  <dcterms:created xsi:type="dcterms:W3CDTF">2023-12-11T09:15:28Z</dcterms:created>
  <dcterms:modified xsi:type="dcterms:W3CDTF">2024-07-10T16:51:21Z</dcterms:modified>
  <cp:version>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0x0101005B2CF89C9CDB894E955CD860A393C48C</vt:lpwstr>
  </property>
</Properties>
</file>